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0" r:id="rId1"/>
  </p:sldMasterIdLst>
  <p:notesMasterIdLst>
    <p:notesMasterId r:id="rId34"/>
  </p:notesMasterIdLst>
  <p:handoutMasterIdLst>
    <p:handoutMasterId r:id="rId35"/>
  </p:handoutMasterIdLst>
  <p:sldIdLst>
    <p:sldId id="256" r:id="rId2"/>
    <p:sldId id="257" r:id="rId3"/>
    <p:sldId id="261" r:id="rId4"/>
    <p:sldId id="521" r:id="rId5"/>
    <p:sldId id="497" r:id="rId6"/>
    <p:sldId id="494" r:id="rId7"/>
    <p:sldId id="512" r:id="rId8"/>
    <p:sldId id="513" r:id="rId9"/>
    <p:sldId id="514" r:id="rId10"/>
    <p:sldId id="516" r:id="rId11"/>
    <p:sldId id="515" r:id="rId12"/>
    <p:sldId id="523" r:id="rId13"/>
    <p:sldId id="495" r:id="rId14"/>
    <p:sldId id="517" r:id="rId15"/>
    <p:sldId id="524" r:id="rId16"/>
    <p:sldId id="520" r:id="rId17"/>
    <p:sldId id="519" r:id="rId18"/>
    <p:sldId id="478" r:id="rId19"/>
    <p:sldId id="498" r:id="rId20"/>
    <p:sldId id="499" r:id="rId21"/>
    <p:sldId id="522" r:id="rId22"/>
    <p:sldId id="503" r:id="rId23"/>
    <p:sldId id="525" r:id="rId24"/>
    <p:sldId id="506" r:id="rId25"/>
    <p:sldId id="526" r:id="rId26"/>
    <p:sldId id="509" r:id="rId27"/>
    <p:sldId id="507" r:id="rId28"/>
    <p:sldId id="527" r:id="rId29"/>
    <p:sldId id="508" r:id="rId30"/>
    <p:sldId id="510" r:id="rId31"/>
    <p:sldId id="441" r:id="rId32"/>
    <p:sldId id="44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AE7"/>
    <a:srgbClr val="0000FF"/>
    <a:srgbClr val="A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04041-1595-49AA-B2CE-4240F95C7A54}" v="9" dt="2023-07-25T00:34:36.56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781"/>
  </p:normalViewPr>
  <p:slideViewPr>
    <p:cSldViewPr snapToGrid="0" snapToObjects="1">
      <p:cViewPr varScale="1">
        <p:scale>
          <a:sx n="81" d="100"/>
          <a:sy n="81" d="100"/>
        </p:scale>
        <p:origin x="706" y="53"/>
      </p:cViewPr>
      <p:guideLst/>
    </p:cSldViewPr>
  </p:slideViewPr>
  <p:notesTextViewPr>
    <p:cViewPr>
      <p:scale>
        <a:sx n="1" d="1"/>
        <a:sy n="1" d="1"/>
      </p:scale>
      <p:origin x="0" y="0"/>
    </p:cViewPr>
  </p:notesTextViewPr>
  <p:notesViewPr>
    <p:cSldViewPr snapToGrid="0" snapToObjects="1">
      <p:cViewPr varScale="1">
        <p:scale>
          <a:sx n="84" d="100"/>
          <a:sy n="84" d="100"/>
        </p:scale>
        <p:origin x="396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9140F5E-EA0D-8648-9533-1AA0A4B3AD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C0A1CBFE-84B4-E74C-AB51-14A96CE331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F96F47-AA95-9D48-8A1D-1E0C38E6A5BF}" type="datetimeFigureOut">
              <a:rPr lang="es-ES_tradnl" smtClean="0"/>
              <a:t>09/09/2024</a:t>
            </a:fld>
            <a:endParaRPr lang="es-ES_tradnl"/>
          </a:p>
        </p:txBody>
      </p:sp>
      <p:sp>
        <p:nvSpPr>
          <p:cNvPr id="4" name="Marcador de pie de página 3">
            <a:extLst>
              <a:ext uri="{FF2B5EF4-FFF2-40B4-BE49-F238E27FC236}">
                <a16:creationId xmlns:a16="http://schemas.microsoft.com/office/drawing/2014/main" id="{2BC65172-0614-ED4F-A279-6FA01E46BC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F2FED7A2-2515-9646-95B9-E6AC865E54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395D48-4B9B-D140-A5E2-A4F10C92992D}" type="slidenum">
              <a:rPr lang="es-ES_tradnl" smtClean="0"/>
              <a:t>‹Nº›</a:t>
            </a:fld>
            <a:endParaRPr lang="es-ES_tradnl"/>
          </a:p>
        </p:txBody>
      </p:sp>
    </p:spTree>
    <p:extLst>
      <p:ext uri="{BB962C8B-B14F-4D97-AF65-F5344CB8AC3E}">
        <p14:creationId xmlns:p14="http://schemas.microsoft.com/office/powerpoint/2010/main" val="802065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21:01:53.84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21:01:56.326"/>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4746F-106C-4D19-829A-56EC02F3F7F6}" type="datetimeFigureOut">
              <a:rPr lang="es-PE" smtClean="0"/>
              <a:t>9/09/2024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7DF45-6672-407C-B61A-2A22A9B58025}" type="slidenum">
              <a:rPr lang="es-PE" smtClean="0"/>
              <a:t>‹Nº›</a:t>
            </a:fld>
            <a:endParaRPr lang="es-PE"/>
          </a:p>
        </p:txBody>
      </p:sp>
    </p:spTree>
    <p:extLst>
      <p:ext uri="{BB962C8B-B14F-4D97-AF65-F5344CB8AC3E}">
        <p14:creationId xmlns:p14="http://schemas.microsoft.com/office/powerpoint/2010/main" val="28520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bg1">
            <a:lumMod val="85000"/>
          </a:schemeClr>
        </a:solidFill>
        <a:effectLst/>
      </p:bgPr>
    </p:bg>
    <p:spTree>
      <p:nvGrpSpPr>
        <p:cNvPr id="1" name=""/>
        <p:cNvGrpSpPr/>
        <p:nvPr/>
      </p:nvGrpSpPr>
      <p:grpSpPr>
        <a:xfrm>
          <a:off x="0" y="0"/>
          <a:ext cx="0" cy="0"/>
          <a:chOff x="0" y="0"/>
          <a:chExt cx="0" cy="0"/>
        </a:xfrm>
      </p:grpSpPr>
      <p:sp>
        <p:nvSpPr>
          <p:cNvPr id="7" name="Datos almacenados 6">
            <a:extLst>
              <a:ext uri="{FF2B5EF4-FFF2-40B4-BE49-F238E27FC236}">
                <a16:creationId xmlns:a16="http://schemas.microsoft.com/office/drawing/2014/main" id="{DED513DC-4DE3-D24D-BCAD-D48D257091F3}"/>
              </a:ext>
            </a:extLst>
          </p:cNvPr>
          <p:cNvSpPr/>
          <p:nvPr userDrawn="1"/>
        </p:nvSpPr>
        <p:spPr>
          <a:xfrm rot="10800000">
            <a:off x="5230175" y="1600200"/>
            <a:ext cx="6642737" cy="3451860"/>
          </a:xfrm>
          <a:prstGeom prst="flowChartOnlineStorage">
            <a:avLst/>
          </a:prstGeom>
          <a:solidFill>
            <a:srgbClr val="A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Date Placeholder 3"/>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2" name="Title 1"/>
          <p:cNvSpPr>
            <a:spLocks noGrp="1"/>
          </p:cNvSpPr>
          <p:nvPr>
            <p:ph type="ctrTitle"/>
          </p:nvPr>
        </p:nvSpPr>
        <p:spPr>
          <a:xfrm>
            <a:off x="6307454" y="1851660"/>
            <a:ext cx="4537710" cy="1577340"/>
          </a:xfrm>
        </p:spPr>
        <p:txBody>
          <a:bodyPr anchor="b">
            <a:normAutofit/>
          </a:bodyPr>
          <a:lstStyle>
            <a:lvl1pPr algn="ctr">
              <a:defRPr sz="3200"/>
            </a:lvl1pPr>
          </a:lstStyle>
          <a:p>
            <a:r>
              <a:rPr lang="es-MX" dirty="0"/>
              <a:t>Haz clic para modificar el estilo de título del patrón</a:t>
            </a:r>
            <a:endParaRPr lang="en-US" dirty="0"/>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pic>
        <p:nvPicPr>
          <p:cNvPr id="13" name="Imagen 12">
            <a:extLst>
              <a:ext uri="{FF2B5EF4-FFF2-40B4-BE49-F238E27FC236}">
                <a16:creationId xmlns:a16="http://schemas.microsoft.com/office/drawing/2014/main" id="{D20CEC64-B695-B946-813E-BADA151091AE}"/>
              </a:ext>
            </a:extLst>
          </p:cNvPr>
          <p:cNvPicPr>
            <a:picLocks noChangeAspect="1"/>
          </p:cNvPicPr>
          <p:nvPr userDrawn="1"/>
        </p:nvPicPr>
        <p:blipFill>
          <a:blip r:embed="rId2">
            <a:alphaModFix amt="20000"/>
          </a:blip>
          <a:stretch>
            <a:fillRect/>
          </a:stretch>
        </p:blipFill>
        <p:spPr>
          <a:xfrm>
            <a:off x="838200" y="1029014"/>
            <a:ext cx="4719641" cy="4719641"/>
          </a:xfrm>
          <a:prstGeom prst="rect">
            <a:avLst/>
          </a:prstGeom>
        </p:spPr>
      </p:pic>
    </p:spTree>
    <p:extLst>
      <p:ext uri="{BB962C8B-B14F-4D97-AF65-F5344CB8AC3E}">
        <p14:creationId xmlns:p14="http://schemas.microsoft.com/office/powerpoint/2010/main" val="274670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247479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136741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311587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6DD15-82A0-D74B-9EBA-652F5441D0C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602071B3-207C-1E4F-BAE7-59DFC096B18B}"/>
              </a:ext>
            </a:extLst>
          </p:cNvPr>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4" name="Marcador de pie de página 3">
            <a:extLst>
              <a:ext uri="{FF2B5EF4-FFF2-40B4-BE49-F238E27FC236}">
                <a16:creationId xmlns:a16="http://schemas.microsoft.com/office/drawing/2014/main" id="{C2149059-A320-7047-9C87-8EEA2DCC1245}"/>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F5E04D42-C1AB-BC43-A1F1-36156561911C}"/>
              </a:ext>
            </a:extLst>
          </p:cNvPr>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166107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sp>
        <p:nvSpPr>
          <p:cNvPr id="7" name="Rectángulo 10">
            <a:extLst>
              <a:ext uri="{FF2B5EF4-FFF2-40B4-BE49-F238E27FC236}">
                <a16:creationId xmlns:a16="http://schemas.microsoft.com/office/drawing/2014/main" id="{B8239E9D-8B8C-DA41-858C-98442968D0E9}"/>
              </a:ext>
            </a:extLst>
          </p:cNvPr>
          <p:cNvSpPr>
            <a:spLocks noChangeArrowheads="1"/>
          </p:cNvSpPr>
          <p:nvPr userDrawn="1"/>
        </p:nvSpPr>
        <p:spPr bwMode="auto">
          <a:xfrm>
            <a:off x="353080" y="1239846"/>
            <a:ext cx="11485840" cy="107867"/>
          </a:xfrm>
          <a:prstGeom prst="rect">
            <a:avLst/>
          </a:prstGeom>
          <a:solidFill>
            <a:srgbClr val="C00000"/>
          </a:solidFill>
          <a:ln w="3175" cap="rnd" algn="ctr">
            <a:solidFill>
              <a:srgbClr val="FF0066"/>
            </a:solidFill>
            <a:prstDash val="sysDot"/>
            <a:round/>
            <a:headEnd/>
            <a:tailEnd/>
          </a:ln>
        </p:spPr>
        <p:txBody>
          <a:bodyPr lIns="90000" tIns="46800" rIns="90000" bIns="4680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419" altLang="es-419" sz="2400">
              <a:solidFill>
                <a:srgbClr val="000044"/>
              </a:solidFill>
              <a:latin typeface="Arial Narrow" panose="020B0606020202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0732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2820610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2053346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78672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3823820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67061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71A88CDC-48B1-D04B-BD3F-9370A81F5114}" type="datetimeFigureOut">
              <a:rPr lang="es-ES_tradnl" smtClean="0"/>
              <a:t>09/09/2024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1154977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88CDC-48B1-D04B-BD3F-9370A81F5114}" type="datetimeFigureOut">
              <a:rPr lang="es-ES_tradnl" smtClean="0"/>
              <a:t>09/09/2024</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55385-B284-EA4F-9974-7221177F7666}" type="slidenum">
              <a:rPr lang="es-ES_tradnl" smtClean="0"/>
              <a:t>‹Nº›</a:t>
            </a:fld>
            <a:endParaRPr lang="es-ES_tradnl"/>
          </a:p>
        </p:txBody>
      </p:sp>
      <p:pic>
        <p:nvPicPr>
          <p:cNvPr id="8" name="Imagen 7">
            <a:extLst>
              <a:ext uri="{FF2B5EF4-FFF2-40B4-BE49-F238E27FC236}">
                <a16:creationId xmlns:a16="http://schemas.microsoft.com/office/drawing/2014/main" id="{AE6BFE09-96D3-064E-A2AF-DA1492418C45}"/>
              </a:ext>
            </a:extLst>
          </p:cNvPr>
          <p:cNvPicPr>
            <a:picLocks noChangeAspect="1"/>
          </p:cNvPicPr>
          <p:nvPr userDrawn="1"/>
        </p:nvPicPr>
        <p:blipFill>
          <a:blip r:embed="rId14"/>
          <a:stretch>
            <a:fillRect/>
          </a:stretch>
        </p:blipFill>
        <p:spPr>
          <a:xfrm>
            <a:off x="160020" y="116205"/>
            <a:ext cx="691816" cy="832485"/>
          </a:xfrm>
          <a:prstGeom prst="rect">
            <a:avLst/>
          </a:prstGeom>
        </p:spPr>
      </p:pic>
      <p:pic>
        <p:nvPicPr>
          <p:cNvPr id="11" name="Imagen 10">
            <a:extLst>
              <a:ext uri="{FF2B5EF4-FFF2-40B4-BE49-F238E27FC236}">
                <a16:creationId xmlns:a16="http://schemas.microsoft.com/office/drawing/2014/main" id="{69B74185-479F-3248-B15F-6DCA46037EFB}"/>
              </a:ext>
            </a:extLst>
          </p:cNvPr>
          <p:cNvPicPr>
            <a:picLocks noChangeAspect="1"/>
          </p:cNvPicPr>
          <p:nvPr userDrawn="1"/>
        </p:nvPicPr>
        <p:blipFill rotWithShape="1">
          <a:blip r:embed="rId15" cstate="print">
            <a:extLst>
              <a:ext uri="{BEBA8EAE-BF5A-486C-A8C5-ECC9F3942E4B}">
                <a14:imgProps xmlns:a14="http://schemas.microsoft.com/office/drawing/2010/main">
                  <a14:imgLayer r:embed="rId16">
                    <a14:imgEffect>
                      <a14:backgroundRemoval t="9877" b="91975" l="10000" r="90000">
                        <a14:foregroundMark x1="71667" y1="70988" x2="71667" y2="70988"/>
                        <a14:foregroundMark x1="52778" y1="83951" x2="52778" y2="83951"/>
                        <a14:foregroundMark x1="31944" y1="73868" x2="31944" y2="73868"/>
                        <a14:foregroundMark x1="47778" y1="87860" x2="47778" y2="87860"/>
                        <a14:foregroundMark x1="37500" y1="86214" x2="37500" y2="86214"/>
                        <a14:foregroundMark x1="59722" y1="85802" x2="59722" y2="85802"/>
                        <a14:foregroundMark x1="56528" y1="87037" x2="56528" y2="87037"/>
                        <a14:foregroundMark x1="42083" y1="85802" x2="42083" y2="85802"/>
                        <a14:foregroundMark x1="53333" y1="87449" x2="53333" y2="87449"/>
                        <a14:foregroundMark x1="54722" y1="86831" x2="54722" y2="86831"/>
                        <a14:backgroundMark x1="49861" y1="78189" x2="49861" y2="78189"/>
                        <a14:backgroundMark x1="66667" y1="60905" x2="66667" y2="60905"/>
                        <a14:backgroundMark x1="42361" y1="16049" x2="42361" y2="16049"/>
                        <a14:backgroundMark x1="54444" y1="15226" x2="54444" y2="15226"/>
                        <a14:backgroundMark x1="33472" y1="63169" x2="33472" y2="63169"/>
                        <a14:backgroundMark x1="40556" y1="12963" x2="40556" y2="12963"/>
                        <a14:backgroundMark x1="43194" y1="14609" x2="43194" y2="14609"/>
                        <a14:backgroundMark x1="43194" y1="14609" x2="43194" y2="14609"/>
                        <a14:backgroundMark x1="43194" y1="14609" x2="43194" y2="14609"/>
                        <a14:backgroundMark x1="40278" y1="16049" x2="40278" y2="16049"/>
                        <a14:backgroundMark x1="40278" y1="16049" x2="40278" y2="16049"/>
                        <a14:backgroundMark x1="40278" y1="16049" x2="40278" y2="16049"/>
                        <a14:backgroundMark x1="36944" y1="23251" x2="36944" y2="23251"/>
                        <a14:backgroundMark x1="36944" y1="23251" x2="36944" y2="23251"/>
                        <a14:backgroundMark x1="36944" y1="23251" x2="36944" y2="23251"/>
                        <a14:backgroundMark x1="36944" y1="23251" x2="36944" y2="23251"/>
                        <a14:backgroundMark x1="39583" y1="17284" x2="36944" y2="22840"/>
                        <a14:backgroundMark x1="36250" y1="24074" x2="35417" y2="29424"/>
                        <a14:backgroundMark x1="53889" y1="16872" x2="59722" y2="18313"/>
                        <a14:backgroundMark x1="59583" y1="25926" x2="60833" y2="30041"/>
                        <a14:backgroundMark x1="59722" y1="40329" x2="58056" y2="47119"/>
                        <a14:backgroundMark x1="56250" y1="53292" x2="54861" y2="48765"/>
                        <a14:backgroundMark x1="51528" y1="52469" x2="49028" y2="51646"/>
                        <a14:backgroundMark x1="49861" y1="56379" x2="49028" y2="58848"/>
                        <a14:backgroundMark x1="46250" y1="54321" x2="43194" y2="52058"/>
                        <a14:backgroundMark x1="41111" y1="56379" x2="38333" y2="47942"/>
                        <a14:backgroundMark x1="38056" y1="46502" x2="35694" y2="36626"/>
                        <a14:backgroundMark x1="24167" y1="57819" x2="37500" y2="66049"/>
                        <a14:backgroundMark x1="38472" y1="71399" x2="49306" y2="80247"/>
                        <a14:backgroundMark x1="42639" y1="65432" x2="42639" y2="65432"/>
                        <a14:backgroundMark x1="62371" y1="64504" x2="62371" y2="64504"/>
                      </a14:backgroundRemoval>
                    </a14:imgEffect>
                  </a14:imgLayer>
                </a14:imgProps>
              </a:ext>
              <a:ext uri="{28A0092B-C50C-407E-A947-70E740481C1C}">
                <a14:useLocalDpi xmlns:a14="http://schemas.microsoft.com/office/drawing/2010/main" val="0"/>
              </a:ext>
            </a:extLst>
          </a:blip>
          <a:srcRect l="11130" r="17551"/>
          <a:stretch/>
        </p:blipFill>
        <p:spPr>
          <a:xfrm>
            <a:off x="11109960" y="-14287"/>
            <a:ext cx="1070610" cy="900698"/>
          </a:xfrm>
          <a:prstGeom prst="rect">
            <a:avLst/>
          </a:prstGeom>
        </p:spPr>
      </p:pic>
    </p:spTree>
    <p:extLst>
      <p:ext uri="{BB962C8B-B14F-4D97-AF65-F5344CB8AC3E}">
        <p14:creationId xmlns:p14="http://schemas.microsoft.com/office/powerpoint/2010/main" val="1452991038"/>
      </p:ext>
    </p:extLst>
  </p:cSld>
  <p:clrMap bg1="lt1" tx1="dk1" bg2="lt2" tx2="dk2" accent1="accent1" accent2="accent2" accent3="accent3" accent4="accent4" accent5="accent5" accent6="accent6" hlink="hlink" folHlink="folHlink"/>
  <p:sldLayoutIdLst>
    <p:sldLayoutId id="2147483771" r:id="rId1"/>
    <p:sldLayoutId id="2147483782"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7"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jpe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Entrada de lápiz 4">
                <a:extLst>
                  <a:ext uri="{FF2B5EF4-FFF2-40B4-BE49-F238E27FC236}">
                    <a16:creationId xmlns:a16="http://schemas.microsoft.com/office/drawing/2014/main" id="{9BB355C3-64A1-B84F-9CDE-A9C5BDF731B4}"/>
                  </a:ext>
                </a:extLst>
              </p14:cNvPr>
              <p14:cNvContentPartPr/>
              <p14:nvPr/>
            </p14:nvContentPartPr>
            <p14:xfrm>
              <a:off x="3701160" y="3984608"/>
              <a:ext cx="360" cy="360"/>
            </p14:xfrm>
          </p:contentPart>
        </mc:Choice>
        <mc:Fallback xmlns="">
          <p:pic>
            <p:nvPicPr>
              <p:cNvPr id="5" name="Entrada de lápiz 4">
                <a:extLst>
                  <a:ext uri="{FF2B5EF4-FFF2-40B4-BE49-F238E27FC236}">
                    <a16:creationId xmlns="" xmlns:a16="http://schemas.microsoft.com/office/drawing/2014/main" id="{9BB355C3-64A1-B84F-9CDE-A9C5BDF731B4}"/>
                  </a:ext>
                </a:extLst>
              </p:cNvPr>
              <p:cNvPicPr/>
              <p:nvPr/>
            </p:nvPicPr>
            <p:blipFill>
              <a:blip r:embed="rId3"/>
              <a:stretch>
                <a:fillRect/>
              </a:stretch>
            </p:blipFill>
            <p:spPr>
              <a:xfrm>
                <a:off x="3683520" y="3876608"/>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 name="Entrada de lápiz 5">
                <a:extLst>
                  <a:ext uri="{FF2B5EF4-FFF2-40B4-BE49-F238E27FC236}">
                    <a16:creationId xmlns:a16="http://schemas.microsoft.com/office/drawing/2014/main" id="{EAA97277-E29A-B848-A139-63F625D96EA9}"/>
                  </a:ext>
                </a:extLst>
              </p14:cNvPr>
              <p14:cNvContentPartPr/>
              <p14:nvPr/>
            </p14:nvContentPartPr>
            <p14:xfrm>
              <a:off x="4097160" y="5280608"/>
              <a:ext cx="360" cy="360"/>
            </p14:xfrm>
          </p:contentPart>
        </mc:Choice>
        <mc:Fallback xmlns="">
          <p:pic>
            <p:nvPicPr>
              <p:cNvPr id="6" name="Entrada de lápiz 5">
                <a:extLst>
                  <a:ext uri="{FF2B5EF4-FFF2-40B4-BE49-F238E27FC236}">
                    <a16:creationId xmlns="" xmlns:a16="http://schemas.microsoft.com/office/drawing/2014/main" id="{EAA97277-E29A-B848-A139-63F625D96EA9}"/>
                  </a:ext>
                </a:extLst>
              </p:cNvPr>
              <p:cNvPicPr/>
              <p:nvPr/>
            </p:nvPicPr>
            <p:blipFill>
              <a:blip r:embed="rId5"/>
              <a:stretch>
                <a:fillRect/>
              </a:stretch>
            </p:blipFill>
            <p:spPr>
              <a:xfrm>
                <a:off x="4079160" y="5172968"/>
                <a:ext cx="36000" cy="216000"/>
              </a:xfrm>
              <a:prstGeom prst="rect">
                <a:avLst/>
              </a:prstGeom>
            </p:spPr>
          </p:pic>
        </mc:Fallback>
      </mc:AlternateContent>
      <p:sp>
        <p:nvSpPr>
          <p:cNvPr id="7" name="2 Rectángulo">
            <a:extLst>
              <a:ext uri="{FF2B5EF4-FFF2-40B4-BE49-F238E27FC236}">
                <a16:creationId xmlns:a16="http://schemas.microsoft.com/office/drawing/2014/main" id="{9F16C052-8515-9E49-8B9E-51ACDC34EE33}"/>
              </a:ext>
            </a:extLst>
          </p:cNvPr>
          <p:cNvSpPr/>
          <p:nvPr/>
        </p:nvSpPr>
        <p:spPr>
          <a:xfrm>
            <a:off x="6232512" y="3789041"/>
            <a:ext cx="4515939" cy="369322"/>
          </a:xfrm>
          <a:prstGeom prst="rect">
            <a:avLst/>
          </a:prstGeom>
        </p:spPr>
        <p:txBody>
          <a:bodyPr wrap="square" lIns="91431" tIns="45715" rIns="91431" bIns="45715">
            <a:spAutoFit/>
          </a:bodyPr>
          <a:lstStyle/>
          <a:p>
            <a:pPr lvl="0" algn="r"/>
            <a:r>
              <a:rPr lang="es-PE" b="1" i="1" dirty="0">
                <a:solidFill>
                  <a:schemeClr val="bg1"/>
                </a:solidFill>
                <a:effectLst>
                  <a:outerShdw blurRad="38100" dist="38100" dir="2700000" algn="tl">
                    <a:srgbClr val="000000">
                      <a:alpha val="43137"/>
                    </a:srgbClr>
                  </a:outerShdw>
                </a:effectLst>
              </a:rPr>
              <a:t>Profesor: Jesus </a:t>
            </a:r>
            <a:r>
              <a:rPr lang="es-PE" b="1" i="1">
                <a:solidFill>
                  <a:schemeClr val="bg1"/>
                </a:solidFill>
                <a:effectLst>
                  <a:outerShdw blurRad="38100" dist="38100" dir="2700000" algn="tl">
                    <a:srgbClr val="000000">
                      <a:alpha val="43137"/>
                    </a:srgbClr>
                  </a:outerShdw>
                </a:effectLst>
              </a:rPr>
              <a:t>Alvarado Huayhuaz</a:t>
            </a:r>
            <a:endParaRPr lang="es-PE" b="1" i="1" dirty="0">
              <a:solidFill>
                <a:schemeClr val="bg1"/>
              </a:solidFill>
              <a:effectLst>
                <a:outerShdw blurRad="38100" dist="38100" dir="2700000" algn="tl">
                  <a:srgbClr val="000000">
                    <a:alpha val="43137"/>
                  </a:srgbClr>
                </a:outerShdw>
              </a:effectLst>
            </a:endParaRPr>
          </a:p>
        </p:txBody>
      </p:sp>
      <p:sp>
        <p:nvSpPr>
          <p:cNvPr id="8" name="4 Rectángulo redondeado">
            <a:extLst>
              <a:ext uri="{FF2B5EF4-FFF2-40B4-BE49-F238E27FC236}">
                <a16:creationId xmlns:a16="http://schemas.microsoft.com/office/drawing/2014/main" id="{E1A64A94-2414-2846-BF84-D6B4E07D92CF}"/>
              </a:ext>
            </a:extLst>
          </p:cNvPr>
          <p:cNvSpPr/>
          <p:nvPr/>
        </p:nvSpPr>
        <p:spPr>
          <a:xfrm>
            <a:off x="6635503" y="2348880"/>
            <a:ext cx="4536504" cy="720080"/>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s-419" sz="2400" b="1" dirty="0">
                <a:effectLst>
                  <a:outerShdw blurRad="38100" dist="38100" dir="2700000" algn="tl">
                    <a:srgbClr val="000000">
                      <a:alpha val="43137"/>
                    </a:srgbClr>
                  </a:outerShdw>
                </a:effectLst>
              </a:rPr>
              <a:t>FÍSICA GENERAL</a:t>
            </a:r>
            <a:endParaRPr lang="es-PE" sz="2400" dirty="0">
              <a:effectLst>
                <a:outerShdw blurRad="38100" dist="38100" dir="2700000" algn="tl">
                  <a:srgbClr val="000000">
                    <a:alpha val="43137"/>
                  </a:srgbClr>
                </a:outerShdw>
              </a:effectLst>
            </a:endParaRPr>
          </a:p>
        </p:txBody>
      </p:sp>
      <p:sp>
        <p:nvSpPr>
          <p:cNvPr id="9" name="3 Rectángulo">
            <a:extLst>
              <a:ext uri="{FF2B5EF4-FFF2-40B4-BE49-F238E27FC236}">
                <a16:creationId xmlns:a16="http://schemas.microsoft.com/office/drawing/2014/main" id="{FDA15248-0847-B44E-93F4-F7CE5576B236}"/>
              </a:ext>
            </a:extLst>
          </p:cNvPr>
          <p:cNvSpPr/>
          <p:nvPr/>
        </p:nvSpPr>
        <p:spPr>
          <a:xfrm>
            <a:off x="7969043" y="2003649"/>
            <a:ext cx="1869423" cy="461665"/>
          </a:xfrm>
          <a:prstGeom prst="rect">
            <a:avLst/>
          </a:prstGeom>
        </p:spPr>
        <p:txBody>
          <a:bodyPr wrap="none">
            <a:spAutoFit/>
          </a:bodyPr>
          <a:lstStyle/>
          <a:p>
            <a:r>
              <a:rPr lang="es-PE" sz="2400" b="1" dirty="0">
                <a:solidFill>
                  <a:schemeClr val="bg1"/>
                </a:solidFill>
                <a:effectLst>
                  <a:outerShdw blurRad="38100" dist="38100" dir="2700000" algn="tl">
                    <a:srgbClr val="000000">
                      <a:alpha val="43137"/>
                    </a:srgbClr>
                  </a:outerShdw>
                </a:effectLst>
              </a:rPr>
              <a:t>ASIGNATURA</a:t>
            </a:r>
          </a:p>
        </p:txBody>
      </p:sp>
      <p:sp>
        <p:nvSpPr>
          <p:cNvPr id="10" name="Text Box 5">
            <a:extLst>
              <a:ext uri="{FF2B5EF4-FFF2-40B4-BE49-F238E27FC236}">
                <a16:creationId xmlns:a16="http://schemas.microsoft.com/office/drawing/2014/main" id="{686BCFAD-F67B-4948-B68F-4B0F1EF78429}"/>
              </a:ext>
            </a:extLst>
          </p:cNvPr>
          <p:cNvSpPr txBox="1">
            <a:spLocks noChangeArrowheads="1"/>
          </p:cNvSpPr>
          <p:nvPr/>
        </p:nvSpPr>
        <p:spPr bwMode="auto">
          <a:xfrm>
            <a:off x="832407" y="5843883"/>
            <a:ext cx="2520280" cy="839333"/>
          </a:xfrm>
          <a:prstGeom prst="rect">
            <a:avLst/>
          </a:prstGeom>
          <a:noFill/>
          <a:ln w="9525">
            <a:noFill/>
            <a:miter lim="800000"/>
            <a:headEnd/>
            <a:tailEnd/>
          </a:ln>
        </p:spPr>
        <p:txBody>
          <a:bodyPr wrap="square" lIns="90000" tIns="46800" rIns="90000" bIns="46800">
            <a:spAutoFit/>
          </a:bodyPr>
          <a:lstStyle/>
          <a:p>
            <a:pPr algn="ctr">
              <a:lnSpc>
                <a:spcPct val="70000"/>
              </a:lnSpc>
              <a:spcBef>
                <a:spcPts val="1250"/>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600" dirty="0" err="1">
                <a:solidFill>
                  <a:srgbClr val="FF0000"/>
                </a:solidFill>
                <a:latin typeface="+mj-lt"/>
              </a:rPr>
              <a:t>Setiembre</a:t>
            </a:r>
            <a:r>
              <a:rPr lang="en-GB" sz="2600" b="0" dirty="0">
                <a:solidFill>
                  <a:srgbClr val="FF0000"/>
                </a:solidFill>
                <a:latin typeface="+mj-lt"/>
              </a:rPr>
              <a:t> 2024</a:t>
            </a:r>
          </a:p>
          <a:p>
            <a:pPr algn="ctr">
              <a:lnSpc>
                <a:spcPct val="70000"/>
              </a:lnSpc>
              <a:spcBef>
                <a:spcPts val="1250"/>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600" dirty="0" err="1">
                <a:solidFill>
                  <a:srgbClr val="FF0000"/>
                </a:solidFill>
                <a:latin typeface="+mj-lt"/>
              </a:rPr>
              <a:t>Sesión</a:t>
            </a:r>
            <a:r>
              <a:rPr lang="en-GB" sz="2600" dirty="0">
                <a:solidFill>
                  <a:srgbClr val="FF0000"/>
                </a:solidFill>
                <a:latin typeface="+mj-lt"/>
              </a:rPr>
              <a:t> </a:t>
            </a:r>
            <a:r>
              <a:rPr lang="es-419" sz="2600" dirty="0">
                <a:solidFill>
                  <a:srgbClr val="FF0000"/>
                </a:solidFill>
                <a:latin typeface="+mj-lt"/>
              </a:rPr>
              <a:t>07/08</a:t>
            </a:r>
            <a:endParaRPr lang="en-GB" sz="2600" b="0" dirty="0">
              <a:solidFill>
                <a:srgbClr val="FF0000"/>
              </a:solidFill>
              <a:latin typeface="+mj-lt"/>
            </a:endParaRPr>
          </a:p>
        </p:txBody>
      </p:sp>
    </p:spTree>
    <p:extLst>
      <p:ext uri="{BB962C8B-B14F-4D97-AF65-F5344CB8AC3E}">
        <p14:creationId xmlns:p14="http://schemas.microsoft.com/office/powerpoint/2010/main" val="324821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370975A-E9B9-911E-7CDC-CC04552DD794}"/>
              </a:ext>
            </a:extLst>
          </p:cNvPr>
          <p:cNvSpPr txBox="1"/>
          <p:nvPr/>
        </p:nvSpPr>
        <p:spPr>
          <a:xfrm>
            <a:off x="887820" y="1096194"/>
            <a:ext cx="2131277" cy="523220"/>
          </a:xfrm>
          <a:prstGeom prst="rect">
            <a:avLst/>
          </a:prstGeom>
          <a:noFill/>
        </p:spPr>
        <p:txBody>
          <a:bodyPr wrap="square">
            <a:spAutoFit/>
          </a:bodyPr>
          <a:lstStyle/>
          <a:p>
            <a:r>
              <a:rPr lang="es-PE" altLang="es-PE" sz="2800" b="1" dirty="0">
                <a:solidFill>
                  <a:srgbClr val="FF0000"/>
                </a:solidFill>
                <a:cs typeface="Arial" panose="020B0604020202020204" pitchFamily="34" charset="0"/>
              </a:rPr>
              <a:t>Actividad 1:</a:t>
            </a:r>
            <a:endParaRPr lang="es-PE" sz="2800" b="1" dirty="0">
              <a:solidFill>
                <a:srgbClr val="FF0000"/>
              </a:solidFill>
            </a:endParaRPr>
          </a:p>
        </p:txBody>
      </p:sp>
      <p:sp>
        <p:nvSpPr>
          <p:cNvPr id="3" name="CuadroTexto 2">
            <a:extLst>
              <a:ext uri="{FF2B5EF4-FFF2-40B4-BE49-F238E27FC236}">
                <a16:creationId xmlns:a16="http://schemas.microsoft.com/office/drawing/2014/main" id="{049773FE-33D6-9012-A914-D3AC3E4D6EB4}"/>
              </a:ext>
            </a:extLst>
          </p:cNvPr>
          <p:cNvSpPr txBox="1"/>
          <p:nvPr/>
        </p:nvSpPr>
        <p:spPr>
          <a:xfrm>
            <a:off x="961698" y="2015837"/>
            <a:ext cx="6097248" cy="1200329"/>
          </a:xfrm>
          <a:prstGeom prst="rect">
            <a:avLst/>
          </a:prstGeom>
          <a:noFill/>
        </p:spPr>
        <p:txBody>
          <a:bodyPr wrap="square">
            <a:spAutoFit/>
          </a:bodyPr>
          <a:lstStyle/>
          <a:p>
            <a:r>
              <a:rPr lang="es-419" sz="2400" spc="-5" dirty="0">
                <a:solidFill>
                  <a:srgbClr val="FF0000"/>
                </a:solidFill>
                <a:latin typeface="Calibri"/>
                <a:cs typeface="Calibri"/>
              </a:rPr>
              <a:t>a)</a:t>
            </a:r>
            <a:r>
              <a:rPr lang="es-419" sz="2400" spc="-5" dirty="0">
                <a:solidFill>
                  <a:srgbClr val="1F497C"/>
                </a:solidFill>
                <a:latin typeface="Calibri"/>
                <a:cs typeface="Calibri"/>
              </a:rPr>
              <a:t> Las ruedas de un automóvil giran con un periodo de un cuarto de segundo, hallar su frecuencia.</a:t>
            </a:r>
            <a:endParaRPr lang="es-PE" sz="2400" dirty="0"/>
          </a:p>
        </p:txBody>
      </p:sp>
      <p:sp>
        <p:nvSpPr>
          <p:cNvPr id="4" name="CuadroTexto 3">
            <a:extLst>
              <a:ext uri="{FF2B5EF4-FFF2-40B4-BE49-F238E27FC236}">
                <a16:creationId xmlns:a16="http://schemas.microsoft.com/office/drawing/2014/main" id="{A99049BA-2596-3BB7-A9C3-8C48761AE518}"/>
              </a:ext>
            </a:extLst>
          </p:cNvPr>
          <p:cNvSpPr txBox="1"/>
          <p:nvPr/>
        </p:nvSpPr>
        <p:spPr>
          <a:xfrm>
            <a:off x="961698" y="3547242"/>
            <a:ext cx="6097248" cy="830997"/>
          </a:xfrm>
          <a:prstGeom prst="rect">
            <a:avLst/>
          </a:prstGeom>
          <a:noFill/>
        </p:spPr>
        <p:txBody>
          <a:bodyPr wrap="square">
            <a:spAutoFit/>
          </a:bodyPr>
          <a:lstStyle/>
          <a:p>
            <a:r>
              <a:rPr lang="es-419" sz="2400" spc="-5" dirty="0">
                <a:solidFill>
                  <a:srgbClr val="FF0000"/>
                </a:solidFill>
                <a:latin typeface="Calibri"/>
                <a:cs typeface="Calibri"/>
              </a:rPr>
              <a:t>b)</a:t>
            </a:r>
            <a:r>
              <a:rPr lang="es-419" sz="2400" spc="-5" dirty="0">
                <a:solidFill>
                  <a:srgbClr val="1F497C"/>
                </a:solidFill>
                <a:latin typeface="Calibri"/>
                <a:cs typeface="Calibri"/>
              </a:rPr>
              <a:t> Un disco compacto gira a 8 revoluciones por segundo, hallar su periodo.</a:t>
            </a:r>
            <a:endParaRPr lang="es-PE" sz="2400" dirty="0"/>
          </a:p>
        </p:txBody>
      </p:sp>
      <p:sp>
        <p:nvSpPr>
          <p:cNvPr id="5" name="CuadroTexto 4">
            <a:extLst>
              <a:ext uri="{FF2B5EF4-FFF2-40B4-BE49-F238E27FC236}">
                <a16:creationId xmlns:a16="http://schemas.microsoft.com/office/drawing/2014/main" id="{5391A3E4-F13C-C5AA-3CC7-613A674B3911}"/>
              </a:ext>
            </a:extLst>
          </p:cNvPr>
          <p:cNvSpPr txBox="1"/>
          <p:nvPr/>
        </p:nvSpPr>
        <p:spPr>
          <a:xfrm>
            <a:off x="961698" y="4840014"/>
            <a:ext cx="6097248" cy="830997"/>
          </a:xfrm>
          <a:prstGeom prst="rect">
            <a:avLst/>
          </a:prstGeom>
          <a:noFill/>
        </p:spPr>
        <p:txBody>
          <a:bodyPr wrap="square">
            <a:spAutoFit/>
          </a:bodyPr>
          <a:lstStyle/>
          <a:p>
            <a:r>
              <a:rPr lang="es-419" sz="2400" spc="-5" dirty="0">
                <a:solidFill>
                  <a:srgbClr val="FF0000"/>
                </a:solidFill>
                <a:latin typeface="Calibri"/>
                <a:cs typeface="Calibri"/>
              </a:rPr>
              <a:t>c)</a:t>
            </a:r>
            <a:r>
              <a:rPr lang="es-419" sz="2400" spc="-5" dirty="0">
                <a:solidFill>
                  <a:srgbClr val="1F497C"/>
                </a:solidFill>
                <a:latin typeface="Calibri"/>
                <a:cs typeface="Calibri"/>
              </a:rPr>
              <a:t> Un trompo gira a 480 RPM. Hallar su frecuencia en ciclos por segundo y su periodo.</a:t>
            </a:r>
            <a:endParaRPr lang="es-PE" sz="2400" dirty="0"/>
          </a:p>
        </p:txBody>
      </p:sp>
      <p:pic>
        <p:nvPicPr>
          <p:cNvPr id="1026" name="Picture 2" descr="Esta son las partes de una rueda de coche ¿Las conoces?">
            <a:extLst>
              <a:ext uri="{FF2B5EF4-FFF2-40B4-BE49-F238E27FC236}">
                <a16:creationId xmlns:a16="http://schemas.microsoft.com/office/drawing/2014/main" id="{34F5E542-3F5C-6882-17D4-495EC3F81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0986" y="1517446"/>
            <a:ext cx="1851791" cy="123452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Cómo limpiar un disco CD-ROM - 5 pasos">
            <a:extLst>
              <a:ext uri="{FF2B5EF4-FFF2-40B4-BE49-F238E27FC236}">
                <a16:creationId xmlns:a16="http://schemas.microsoft.com/office/drawing/2014/main" id="{F5C07070-324A-DC69-9E66-862C491DD873}"/>
              </a:ext>
            </a:extLst>
          </p:cNvPr>
          <p:cNvSpPr>
            <a:spLocks noChangeAspect="1" noChangeArrowheads="1"/>
          </p:cNvSpPr>
          <p:nvPr/>
        </p:nvSpPr>
        <p:spPr bwMode="auto">
          <a:xfrm>
            <a:off x="5943600" y="3535680"/>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9" name="Imagen 8">
            <a:extLst>
              <a:ext uri="{FF2B5EF4-FFF2-40B4-BE49-F238E27FC236}">
                <a16:creationId xmlns:a16="http://schemas.microsoft.com/office/drawing/2014/main" id="{928F73D7-5409-227B-A4B3-67A58B1AD99A}"/>
              </a:ext>
            </a:extLst>
          </p:cNvPr>
          <p:cNvPicPr>
            <a:picLocks noChangeAspect="1"/>
          </p:cNvPicPr>
          <p:nvPr/>
        </p:nvPicPr>
        <p:blipFill>
          <a:blip r:embed="rId3"/>
          <a:stretch>
            <a:fillRect/>
          </a:stretch>
        </p:blipFill>
        <p:spPr>
          <a:xfrm>
            <a:off x="8006172" y="3029606"/>
            <a:ext cx="1641421" cy="1466336"/>
          </a:xfrm>
          <a:prstGeom prst="rect">
            <a:avLst/>
          </a:prstGeom>
        </p:spPr>
      </p:pic>
      <p:pic>
        <p:nvPicPr>
          <p:cNvPr id="7" name="Picture 2" descr="Los beneficios de los juegos típicos chilenos para los niños | Sociedad |  BioBioChile">
            <a:extLst>
              <a:ext uri="{FF2B5EF4-FFF2-40B4-BE49-F238E27FC236}">
                <a16:creationId xmlns:a16="http://schemas.microsoft.com/office/drawing/2014/main" id="{0D3949F9-B747-5D45-EB02-0DA9CAAC6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355" y="4773574"/>
            <a:ext cx="2162504" cy="143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erencia entre grados y radianes | Geometría | Plusmaths">
            <a:extLst>
              <a:ext uri="{FF2B5EF4-FFF2-40B4-BE49-F238E27FC236}">
                <a16:creationId xmlns:a16="http://schemas.microsoft.com/office/drawing/2014/main" id="{914658D5-4264-9D8F-F92F-D4ACD5848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645" y="2605657"/>
            <a:ext cx="3475696" cy="2948644"/>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id="{BEA0B8CD-6C76-FC39-6421-4FFE190C6FA2}"/>
              </a:ext>
            </a:extLst>
          </p:cNvPr>
          <p:cNvSpPr txBox="1">
            <a:spLocks/>
          </p:cNvSpPr>
          <p:nvPr/>
        </p:nvSpPr>
        <p:spPr>
          <a:xfrm>
            <a:off x="2636727" y="717941"/>
            <a:ext cx="5880536"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sz="3200" b="1" spc="-10" dirty="0">
                <a:solidFill>
                  <a:srgbClr val="0070C0"/>
                </a:solidFill>
                <a:latin typeface="Calibri"/>
                <a:cs typeface="Calibri"/>
              </a:rPr>
              <a:t>Medidas angulares y revoluciones</a:t>
            </a:r>
            <a:r>
              <a:rPr lang="es-PE" sz="3200" b="1" spc="5" dirty="0">
                <a:solidFill>
                  <a:srgbClr val="0070C0"/>
                </a:solidFill>
                <a:latin typeface="Calibri"/>
                <a:cs typeface="Calibri"/>
              </a:rPr>
              <a:t> </a:t>
            </a:r>
            <a:endParaRPr lang="es-PE" sz="3200" b="1" dirty="0">
              <a:solidFill>
                <a:srgbClr val="0070C0"/>
              </a:solidFill>
              <a:latin typeface="Calibri"/>
              <a:cs typeface="Calibri"/>
            </a:endParaRPr>
          </a:p>
        </p:txBody>
      </p:sp>
      <p:grpSp>
        <p:nvGrpSpPr>
          <p:cNvPr id="9" name="Grupo 8">
            <a:extLst>
              <a:ext uri="{FF2B5EF4-FFF2-40B4-BE49-F238E27FC236}">
                <a16:creationId xmlns:a16="http://schemas.microsoft.com/office/drawing/2014/main" id="{DE12C58F-B761-2CA3-F43F-17C081D69802}"/>
              </a:ext>
            </a:extLst>
          </p:cNvPr>
          <p:cNvGrpSpPr/>
          <p:nvPr/>
        </p:nvGrpSpPr>
        <p:grpSpPr>
          <a:xfrm>
            <a:off x="1115261" y="2313270"/>
            <a:ext cx="4980739" cy="3388831"/>
            <a:chOff x="1513123" y="1978098"/>
            <a:chExt cx="4980739" cy="3388831"/>
          </a:xfrm>
        </p:grpSpPr>
        <p:grpSp>
          <p:nvGrpSpPr>
            <p:cNvPr id="7" name="Grupo 6">
              <a:extLst>
                <a:ext uri="{FF2B5EF4-FFF2-40B4-BE49-F238E27FC236}">
                  <a16:creationId xmlns:a16="http://schemas.microsoft.com/office/drawing/2014/main" id="{5F86D3E1-A125-80D2-663A-94F36A3CAEC8}"/>
                </a:ext>
              </a:extLst>
            </p:cNvPr>
            <p:cNvGrpSpPr/>
            <p:nvPr/>
          </p:nvGrpSpPr>
          <p:grpSpPr>
            <a:xfrm>
              <a:off x="1513123" y="2687777"/>
              <a:ext cx="4980739" cy="2679152"/>
              <a:chOff x="1148509" y="1811473"/>
              <a:chExt cx="4980739" cy="2679152"/>
            </a:xfrm>
          </p:grpSpPr>
          <p:pic>
            <p:nvPicPr>
              <p:cNvPr id="1028" name="Picture 4" descr="4.1: Ángulos en Radianes y Grados - LibreTexts Español">
                <a:extLst>
                  <a:ext uri="{FF2B5EF4-FFF2-40B4-BE49-F238E27FC236}">
                    <a16:creationId xmlns:a16="http://schemas.microsoft.com/office/drawing/2014/main" id="{CBAF23C0-5D3E-B0A2-E35A-84662875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09" y="1811473"/>
                <a:ext cx="4762500"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8AB78FDE-08F2-8D39-F5BE-E1E84239CDD6}"/>
                  </a:ext>
                </a:extLst>
              </p:cNvPr>
              <p:cNvSpPr txBox="1"/>
              <p:nvPr/>
            </p:nvSpPr>
            <p:spPr>
              <a:xfrm>
                <a:off x="1330816" y="3936627"/>
                <a:ext cx="1515460" cy="400110"/>
              </a:xfrm>
              <a:prstGeom prst="rect">
                <a:avLst/>
              </a:prstGeom>
              <a:noFill/>
            </p:spPr>
            <p:txBody>
              <a:bodyPr wrap="square">
                <a:spAutoFit/>
              </a:bodyPr>
              <a:lstStyle/>
              <a:p>
                <a:r>
                  <a:rPr lang="es-419" sz="2000" b="1" spc="-5" dirty="0">
                    <a:solidFill>
                      <a:srgbClr val="1F497C"/>
                    </a:solidFill>
                    <a:latin typeface="Calibri"/>
                    <a:cs typeface="Calibri"/>
                  </a:rPr>
                  <a:t>una vuelta</a:t>
                </a:r>
                <a:endParaRPr lang="es-PE" sz="2000" b="1" dirty="0"/>
              </a:p>
            </p:txBody>
          </p:sp>
          <p:sp>
            <p:nvSpPr>
              <p:cNvPr id="4" name="CuadroTexto 3">
                <a:extLst>
                  <a:ext uri="{FF2B5EF4-FFF2-40B4-BE49-F238E27FC236}">
                    <a16:creationId xmlns:a16="http://schemas.microsoft.com/office/drawing/2014/main" id="{3D752C3E-E07B-49AB-ED16-33555747484A}"/>
                  </a:ext>
                </a:extLst>
              </p:cNvPr>
              <p:cNvSpPr txBox="1"/>
              <p:nvPr/>
            </p:nvSpPr>
            <p:spPr>
              <a:xfrm>
                <a:off x="2998019" y="3936627"/>
                <a:ext cx="1656750" cy="400110"/>
              </a:xfrm>
              <a:prstGeom prst="rect">
                <a:avLst/>
              </a:prstGeom>
              <a:noFill/>
            </p:spPr>
            <p:txBody>
              <a:bodyPr wrap="square">
                <a:spAutoFit/>
              </a:bodyPr>
              <a:lstStyle/>
              <a:p>
                <a:r>
                  <a:rPr lang="es-419" sz="2000" b="1" spc="-5" dirty="0">
                    <a:solidFill>
                      <a:srgbClr val="1F497C"/>
                    </a:solidFill>
                    <a:latin typeface="Calibri"/>
                    <a:cs typeface="Calibri"/>
                  </a:rPr>
                  <a:t>media vuelta</a:t>
                </a:r>
                <a:endParaRPr lang="es-PE" sz="2000" b="1" dirty="0"/>
              </a:p>
            </p:txBody>
          </p:sp>
          <p:sp>
            <p:nvSpPr>
              <p:cNvPr id="5" name="CuadroTexto 4">
                <a:extLst>
                  <a:ext uri="{FF2B5EF4-FFF2-40B4-BE49-F238E27FC236}">
                    <a16:creationId xmlns:a16="http://schemas.microsoft.com/office/drawing/2014/main" id="{8BDB82B0-C2DA-36C1-AC27-D6F35EA16BEE}"/>
                  </a:ext>
                </a:extLst>
              </p:cNvPr>
              <p:cNvSpPr txBox="1"/>
              <p:nvPr/>
            </p:nvSpPr>
            <p:spPr>
              <a:xfrm>
                <a:off x="4819265" y="3782739"/>
                <a:ext cx="1309983" cy="707886"/>
              </a:xfrm>
              <a:prstGeom prst="rect">
                <a:avLst/>
              </a:prstGeom>
              <a:noFill/>
            </p:spPr>
            <p:txBody>
              <a:bodyPr wrap="square">
                <a:spAutoFit/>
              </a:bodyPr>
              <a:lstStyle/>
              <a:p>
                <a:r>
                  <a:rPr lang="es-419" sz="2000" b="1" spc="-5" dirty="0">
                    <a:solidFill>
                      <a:srgbClr val="1F497C"/>
                    </a:solidFill>
                    <a:latin typeface="Calibri"/>
                    <a:cs typeface="Calibri"/>
                  </a:rPr>
                  <a:t>Un cuarto de vuelta</a:t>
                </a:r>
                <a:endParaRPr lang="es-PE" sz="2000" b="1" dirty="0"/>
              </a:p>
            </p:txBody>
          </p:sp>
        </p:grpSp>
        <p:sp>
          <p:nvSpPr>
            <p:cNvPr id="8" name="CuadroTexto 7">
              <a:extLst>
                <a:ext uri="{FF2B5EF4-FFF2-40B4-BE49-F238E27FC236}">
                  <a16:creationId xmlns:a16="http://schemas.microsoft.com/office/drawing/2014/main" id="{D3D0A4F7-7A13-4FDB-F539-3A246ECAEBA0}"/>
                </a:ext>
              </a:extLst>
            </p:cNvPr>
            <p:cNvSpPr txBox="1"/>
            <p:nvPr/>
          </p:nvSpPr>
          <p:spPr>
            <a:xfrm>
              <a:off x="3356388" y="1978098"/>
              <a:ext cx="1662995" cy="584775"/>
            </a:xfrm>
            <a:prstGeom prst="rect">
              <a:avLst/>
            </a:prstGeom>
            <a:noFill/>
          </p:spPr>
          <p:txBody>
            <a:bodyPr wrap="square">
              <a:spAutoFit/>
            </a:bodyPr>
            <a:lstStyle/>
            <a:p>
              <a:r>
                <a:rPr lang="es-419" sz="3200" b="1" spc="-5" dirty="0">
                  <a:solidFill>
                    <a:srgbClr val="FF0000"/>
                  </a:solidFill>
                  <a:latin typeface="Calibri"/>
                  <a:cs typeface="Calibri"/>
                </a:rPr>
                <a:t>radianes</a:t>
              </a:r>
              <a:endParaRPr lang="es-PE" sz="3200" b="1" dirty="0">
                <a:solidFill>
                  <a:srgbClr val="FF0000"/>
                </a:solidFill>
              </a:endParaRPr>
            </a:p>
          </p:txBody>
        </p:sp>
      </p:grpSp>
    </p:spTree>
    <p:extLst>
      <p:ext uri="{BB962C8B-B14F-4D97-AF65-F5344CB8AC3E}">
        <p14:creationId xmlns:p14="http://schemas.microsoft.com/office/powerpoint/2010/main" val="1993101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55728CA-66CE-03C5-332D-8CC42A75D64A}"/>
              </a:ext>
            </a:extLst>
          </p:cNvPr>
          <p:cNvSpPr txBox="1"/>
          <p:nvPr/>
        </p:nvSpPr>
        <p:spPr>
          <a:xfrm>
            <a:off x="1161368" y="1814127"/>
            <a:ext cx="7125381" cy="1384995"/>
          </a:xfrm>
          <a:prstGeom prst="rect">
            <a:avLst/>
          </a:prstGeom>
          <a:noFill/>
        </p:spPr>
        <p:txBody>
          <a:bodyPr wrap="square">
            <a:spAutoFit/>
          </a:bodyPr>
          <a:lstStyle/>
          <a:p>
            <a:pPr algn="l"/>
            <a:r>
              <a:rPr lang="es-ES" sz="2800" b="1" i="0" dirty="0">
                <a:solidFill>
                  <a:srgbClr val="FF0000"/>
                </a:solidFill>
                <a:effectLst/>
                <a:latin typeface="fhybea"/>
              </a:rPr>
              <a:t>Velocidad angular (ω):</a:t>
            </a:r>
            <a:r>
              <a:rPr lang="es-ES" sz="2800" b="0" i="0" dirty="0">
                <a:solidFill>
                  <a:srgbClr val="FF0000"/>
                </a:solidFill>
                <a:effectLst/>
                <a:latin typeface="fhybea"/>
              </a:rPr>
              <a:t> </a:t>
            </a:r>
            <a:r>
              <a:rPr lang="es-ES" sz="2800" b="0" i="0" dirty="0">
                <a:solidFill>
                  <a:srgbClr val="000000"/>
                </a:solidFill>
                <a:effectLst/>
                <a:latin typeface="fhybea"/>
              </a:rPr>
              <a:t>Esta velocidad define la cantidad de radianes que un cuerpo rota en cierta cantidad de tiempo</a:t>
            </a:r>
            <a:r>
              <a:rPr lang="es-ES" sz="2800" dirty="0">
                <a:solidFill>
                  <a:srgbClr val="000000"/>
                </a:solidFill>
                <a:latin typeface="fhybea"/>
              </a:rPr>
              <a:t> </a:t>
            </a:r>
            <a:r>
              <a:rPr lang="es-ES" sz="2800" b="0" i="0" dirty="0">
                <a:solidFill>
                  <a:srgbClr val="000000"/>
                </a:solidFill>
                <a:effectLst/>
                <a:latin typeface="fhybea"/>
              </a:rPr>
              <a:t>y se expresa en rad/s.</a:t>
            </a:r>
          </a:p>
        </p:txBody>
      </p:sp>
      <p:sp>
        <p:nvSpPr>
          <p:cNvPr id="5" name="CuadroTexto 4">
            <a:extLst>
              <a:ext uri="{FF2B5EF4-FFF2-40B4-BE49-F238E27FC236}">
                <a16:creationId xmlns:a16="http://schemas.microsoft.com/office/drawing/2014/main" id="{8C4B5406-B831-FFC0-AC55-00BA94E405B0}"/>
              </a:ext>
            </a:extLst>
          </p:cNvPr>
          <p:cNvSpPr txBox="1"/>
          <p:nvPr/>
        </p:nvSpPr>
        <p:spPr>
          <a:xfrm>
            <a:off x="1161368" y="4311262"/>
            <a:ext cx="6847796" cy="1384995"/>
          </a:xfrm>
          <a:prstGeom prst="rect">
            <a:avLst/>
          </a:prstGeom>
          <a:noFill/>
        </p:spPr>
        <p:txBody>
          <a:bodyPr wrap="square">
            <a:spAutoFit/>
          </a:bodyPr>
          <a:lstStyle/>
          <a:p>
            <a:pPr algn="l"/>
            <a:r>
              <a:rPr lang="es-ES" sz="2800" b="1" i="0" dirty="0">
                <a:solidFill>
                  <a:srgbClr val="FF0000"/>
                </a:solidFill>
                <a:effectLst/>
                <a:latin typeface="fhybea"/>
              </a:rPr>
              <a:t>Velocidad tangencial (</a:t>
            </a:r>
            <a:r>
              <a:rPr lang="es-ES" sz="2800" b="1" i="0" dirty="0" err="1">
                <a:solidFill>
                  <a:srgbClr val="FF0000"/>
                </a:solidFill>
                <a:effectLst/>
                <a:latin typeface="fhybea"/>
              </a:rPr>
              <a:t>v</a:t>
            </a:r>
            <a:r>
              <a:rPr lang="es-ES" sz="2800" b="1" i="0" baseline="-25000" dirty="0" err="1">
                <a:solidFill>
                  <a:srgbClr val="FF0000"/>
                </a:solidFill>
                <a:effectLst/>
                <a:latin typeface="fhybea"/>
              </a:rPr>
              <a:t>t</a:t>
            </a:r>
            <a:r>
              <a:rPr lang="es-ES" sz="2800" b="1" i="0" dirty="0">
                <a:solidFill>
                  <a:srgbClr val="FF0000"/>
                </a:solidFill>
                <a:effectLst/>
                <a:latin typeface="fhybea"/>
              </a:rPr>
              <a:t>):</a:t>
            </a:r>
            <a:r>
              <a:rPr lang="es-ES" sz="2800" b="0" i="0" dirty="0">
                <a:solidFill>
                  <a:srgbClr val="FF0000"/>
                </a:solidFill>
                <a:effectLst/>
                <a:latin typeface="fhybea"/>
              </a:rPr>
              <a:t> </a:t>
            </a:r>
            <a:r>
              <a:rPr lang="es-ES" sz="2800" b="0" i="0" dirty="0">
                <a:solidFill>
                  <a:srgbClr val="000000"/>
                </a:solidFill>
                <a:effectLst/>
                <a:latin typeface="fhybea"/>
              </a:rPr>
              <a:t>Esta velocidad mantiene una dirección tangente a la trayectoria del móvil y está expresada en m/s.</a:t>
            </a:r>
          </a:p>
        </p:txBody>
      </p:sp>
      <p:pic>
        <p:nvPicPr>
          <p:cNvPr id="1026" name="Picture 2">
            <a:extLst>
              <a:ext uri="{FF2B5EF4-FFF2-40B4-BE49-F238E27FC236}">
                <a16:creationId xmlns:a16="http://schemas.microsoft.com/office/drawing/2014/main" id="{0E095B7F-534B-8338-EFC1-26524C0F1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174" y="1588823"/>
            <a:ext cx="2757797" cy="18356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4B40EA-0C23-611B-A920-3985EF499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7931" y="4057650"/>
            <a:ext cx="2342701" cy="2353159"/>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id="{0ED12C51-35E2-1315-60B0-640646DA3981}"/>
              </a:ext>
            </a:extLst>
          </p:cNvPr>
          <p:cNvSpPr txBox="1">
            <a:spLocks/>
          </p:cNvSpPr>
          <p:nvPr/>
        </p:nvSpPr>
        <p:spPr>
          <a:xfrm>
            <a:off x="1534547" y="635405"/>
            <a:ext cx="6997131"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sz="3200" b="1" spc="-10" dirty="0">
                <a:solidFill>
                  <a:srgbClr val="0070C0"/>
                </a:solidFill>
                <a:latin typeface="Calibri"/>
                <a:cs typeface="Calibri"/>
              </a:rPr>
              <a:t>Velocidad angular y velocidad tangencial</a:t>
            </a:r>
            <a:r>
              <a:rPr lang="es-PE" sz="3200" b="1" spc="5" dirty="0">
                <a:solidFill>
                  <a:srgbClr val="0070C0"/>
                </a:solidFill>
                <a:latin typeface="Calibri"/>
                <a:cs typeface="Calibri"/>
              </a:rPr>
              <a:t> </a:t>
            </a:r>
            <a:endParaRPr lang="es-PE" sz="3200" b="1" dirty="0">
              <a:solidFill>
                <a:srgbClr val="0070C0"/>
              </a:solidFill>
              <a:latin typeface="Calibri"/>
              <a:cs typeface="Calibri"/>
            </a:endParaRPr>
          </a:p>
        </p:txBody>
      </p:sp>
    </p:spTree>
    <p:extLst>
      <p:ext uri="{BB962C8B-B14F-4D97-AF65-F5344CB8AC3E}">
        <p14:creationId xmlns:p14="http://schemas.microsoft.com/office/powerpoint/2010/main" val="370542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AAB018F-D081-7D3B-2D87-9EED8AC59BC3}"/>
              </a:ext>
            </a:extLst>
          </p:cNvPr>
          <p:cNvSpPr/>
          <p:nvPr/>
        </p:nvSpPr>
        <p:spPr>
          <a:xfrm>
            <a:off x="1092821" y="919718"/>
            <a:ext cx="840740" cy="6843395"/>
          </a:xfrm>
          <a:custGeom>
            <a:avLst/>
            <a:gdLst/>
            <a:ahLst/>
            <a:cxnLst/>
            <a:rect l="l" t="t" r="r" b="b"/>
            <a:pathLst>
              <a:path w="840740" h="6843395">
                <a:moveTo>
                  <a:pt x="840498" y="5334"/>
                </a:moveTo>
                <a:lnTo>
                  <a:pt x="835164" y="0"/>
                </a:lnTo>
                <a:lnTo>
                  <a:pt x="0" y="0"/>
                </a:lnTo>
                <a:lnTo>
                  <a:pt x="0" y="6842773"/>
                </a:lnTo>
                <a:lnTo>
                  <a:pt x="12966" y="6842773"/>
                </a:lnTo>
                <a:lnTo>
                  <a:pt x="815352" y="6842760"/>
                </a:lnTo>
                <a:lnTo>
                  <a:pt x="828306" y="6842773"/>
                </a:lnTo>
                <a:lnTo>
                  <a:pt x="840498" y="6842773"/>
                </a:lnTo>
                <a:lnTo>
                  <a:pt x="840498" y="5334"/>
                </a:lnTo>
                <a:close/>
              </a:path>
            </a:pathLst>
          </a:custGeom>
          <a:solidFill>
            <a:srgbClr val="632523"/>
          </a:solidFill>
        </p:spPr>
        <p:txBody>
          <a:bodyPr wrap="square" lIns="0" tIns="0" rIns="0" bIns="0" rtlCol="0"/>
          <a:lstStyle/>
          <a:p>
            <a:endParaRPr/>
          </a:p>
        </p:txBody>
      </p:sp>
      <p:sp>
        <p:nvSpPr>
          <p:cNvPr id="12" name="object 12">
            <a:extLst>
              <a:ext uri="{FF2B5EF4-FFF2-40B4-BE49-F238E27FC236}">
                <a16:creationId xmlns:a16="http://schemas.microsoft.com/office/drawing/2014/main" id="{53568231-0E67-20FA-0869-72D1BF67EBE3}"/>
              </a:ext>
            </a:extLst>
          </p:cNvPr>
          <p:cNvSpPr txBox="1"/>
          <p:nvPr/>
        </p:nvSpPr>
        <p:spPr>
          <a:xfrm>
            <a:off x="2654126" y="1793881"/>
            <a:ext cx="2837845" cy="382156"/>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Calibri"/>
                <a:cs typeface="Calibri"/>
              </a:rPr>
              <a:t>Velocidad</a:t>
            </a:r>
            <a:r>
              <a:rPr sz="2400" b="1" spc="-30" dirty="0">
                <a:latin typeface="Calibri"/>
                <a:cs typeface="Calibri"/>
              </a:rPr>
              <a:t> </a:t>
            </a:r>
            <a:r>
              <a:rPr sz="2400" b="1" dirty="0">
                <a:latin typeface="Calibri"/>
                <a:cs typeface="Calibri"/>
              </a:rPr>
              <a:t>angular</a:t>
            </a:r>
            <a:r>
              <a:rPr sz="2400" b="1" spc="-40" dirty="0">
                <a:latin typeface="Calibri"/>
                <a:cs typeface="Calibri"/>
              </a:rPr>
              <a:t> </a:t>
            </a:r>
            <a:r>
              <a:rPr sz="2400" b="1" dirty="0">
                <a:latin typeface="Calibri"/>
                <a:cs typeface="Calibri"/>
              </a:rPr>
              <a:t>(ω)</a:t>
            </a:r>
          </a:p>
        </p:txBody>
      </p:sp>
      <p:grpSp>
        <p:nvGrpSpPr>
          <p:cNvPr id="7" name="Grupo 6">
            <a:extLst>
              <a:ext uri="{FF2B5EF4-FFF2-40B4-BE49-F238E27FC236}">
                <a16:creationId xmlns:a16="http://schemas.microsoft.com/office/drawing/2014/main" id="{DF7727ED-C6E8-2EEA-1DF3-072754A24A70}"/>
              </a:ext>
            </a:extLst>
          </p:cNvPr>
          <p:cNvGrpSpPr/>
          <p:nvPr/>
        </p:nvGrpSpPr>
        <p:grpSpPr>
          <a:xfrm>
            <a:off x="2636841" y="2554810"/>
            <a:ext cx="1414468" cy="1240509"/>
            <a:chOff x="3383609" y="2026148"/>
            <a:chExt cx="1414468" cy="1240509"/>
          </a:xfrm>
        </p:grpSpPr>
        <p:sp>
          <p:nvSpPr>
            <p:cNvPr id="13" name="object 13">
              <a:extLst>
                <a:ext uri="{FF2B5EF4-FFF2-40B4-BE49-F238E27FC236}">
                  <a16:creationId xmlns:a16="http://schemas.microsoft.com/office/drawing/2014/main" id="{E4F47454-6FBF-AEC2-1225-DCFB2C5EAA05}"/>
                </a:ext>
              </a:extLst>
            </p:cNvPr>
            <p:cNvSpPr/>
            <p:nvPr/>
          </p:nvSpPr>
          <p:spPr>
            <a:xfrm>
              <a:off x="3383609" y="2026148"/>
              <a:ext cx="1414468" cy="1240509"/>
            </a:xfrm>
            <a:custGeom>
              <a:avLst/>
              <a:gdLst/>
              <a:ahLst/>
              <a:cxnLst/>
              <a:rect l="l" t="t" r="r" b="b"/>
              <a:pathLst>
                <a:path w="916305" h="860425">
                  <a:moveTo>
                    <a:pt x="915924" y="860298"/>
                  </a:moveTo>
                  <a:lnTo>
                    <a:pt x="915924" y="0"/>
                  </a:lnTo>
                  <a:lnTo>
                    <a:pt x="0" y="0"/>
                  </a:lnTo>
                  <a:lnTo>
                    <a:pt x="0" y="860298"/>
                  </a:lnTo>
                  <a:lnTo>
                    <a:pt x="915924" y="860298"/>
                  </a:lnTo>
                  <a:close/>
                </a:path>
              </a:pathLst>
            </a:custGeom>
            <a:solidFill>
              <a:srgbClr val="99CC00"/>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5AA4D22-F086-596B-D72F-DC95AFB80C35}"/>
                    </a:ext>
                  </a:extLst>
                </p:cNvPr>
                <p:cNvSpPr txBox="1"/>
                <p:nvPr/>
              </p:nvSpPr>
              <p:spPr>
                <a:xfrm>
                  <a:off x="3488593" y="2071721"/>
                  <a:ext cx="1060355" cy="8131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sz="2800" b="1" i="1" smtClean="0">
                            <a:latin typeface="Cambria Math" panose="02040503050406030204" pitchFamily="18" charset="0"/>
                            <a:ea typeface="Cambria Math" panose="02040503050406030204" pitchFamily="18" charset="0"/>
                          </a:rPr>
                          <m:t>𝝎</m:t>
                        </m:r>
                        <m:r>
                          <a:rPr lang="es-419" sz="2800" b="1" i="1" smtClean="0">
                            <a:latin typeface="Cambria Math" panose="02040503050406030204" pitchFamily="18" charset="0"/>
                            <a:ea typeface="Cambria Math" panose="02040503050406030204" pitchFamily="18" charset="0"/>
                          </a:rPr>
                          <m:t>=</m:t>
                        </m:r>
                        <m:f>
                          <m:fPr>
                            <m:ctrlPr>
                              <a:rPr lang="es-419" sz="2800" b="1" i="1" smtClean="0">
                                <a:latin typeface="Cambria Math" panose="02040503050406030204" pitchFamily="18" charset="0"/>
                                <a:ea typeface="Cambria Math" panose="02040503050406030204" pitchFamily="18" charset="0"/>
                              </a:rPr>
                            </m:ctrlPr>
                          </m:fPr>
                          <m:num>
                            <m:r>
                              <a:rPr lang="es-419" sz="2800" b="1" i="1" smtClean="0">
                                <a:latin typeface="Cambria Math" panose="02040503050406030204" pitchFamily="18" charset="0"/>
                                <a:ea typeface="Cambria Math" panose="02040503050406030204" pitchFamily="18" charset="0"/>
                              </a:rPr>
                              <m:t>𝜽</m:t>
                            </m:r>
                          </m:num>
                          <m:den>
                            <m:r>
                              <a:rPr lang="es-419" sz="2800" b="1" i="1" smtClean="0">
                                <a:latin typeface="Cambria Math" panose="02040503050406030204" pitchFamily="18" charset="0"/>
                                <a:ea typeface="Cambria Math" panose="02040503050406030204" pitchFamily="18" charset="0"/>
                              </a:rPr>
                              <m:t>𝒕</m:t>
                            </m:r>
                          </m:den>
                        </m:f>
                      </m:oMath>
                    </m:oMathPara>
                  </a14:m>
                  <a:endParaRPr lang="es-PE" sz="1600" b="1" dirty="0"/>
                </a:p>
              </p:txBody>
            </p:sp>
          </mc:Choice>
          <mc:Fallback xmlns="">
            <p:sp>
              <p:nvSpPr>
                <p:cNvPr id="6" name="CuadroTexto 5">
                  <a:extLst>
                    <a:ext uri="{FF2B5EF4-FFF2-40B4-BE49-F238E27FC236}">
                      <a16:creationId xmlns:a16="http://schemas.microsoft.com/office/drawing/2014/main" id="{C5AA4D22-F086-596B-D72F-DC95AFB80C35}"/>
                    </a:ext>
                  </a:extLst>
                </p:cNvPr>
                <p:cNvSpPr txBox="1">
                  <a:spLocks noRot="1" noChangeAspect="1" noMove="1" noResize="1" noEditPoints="1" noAdjustHandles="1" noChangeArrowheads="1" noChangeShapeType="1" noTextEdit="1"/>
                </p:cNvSpPr>
                <p:nvPr/>
              </p:nvSpPr>
              <p:spPr>
                <a:xfrm>
                  <a:off x="3488593" y="2071721"/>
                  <a:ext cx="1060355" cy="813171"/>
                </a:xfrm>
                <a:prstGeom prst="rect">
                  <a:avLst/>
                </a:prstGeom>
                <a:blipFill>
                  <a:blip r:embed="rId4"/>
                  <a:stretch>
                    <a:fillRect/>
                  </a:stretch>
                </a:blipFill>
              </p:spPr>
              <p:txBody>
                <a:bodyPr/>
                <a:lstStyle/>
                <a:p>
                  <a:r>
                    <a:rPr lang="es-PE">
                      <a:noFill/>
                    </a:rPr>
                    <a:t> </a:t>
                  </a:r>
                </a:p>
              </p:txBody>
            </p:sp>
          </mc:Fallback>
        </mc:AlternateContent>
      </p:grpSp>
      <p:grpSp>
        <p:nvGrpSpPr>
          <p:cNvPr id="11" name="Grupo 10">
            <a:extLst>
              <a:ext uri="{FF2B5EF4-FFF2-40B4-BE49-F238E27FC236}">
                <a16:creationId xmlns:a16="http://schemas.microsoft.com/office/drawing/2014/main" id="{43E7EA73-C7D5-E908-FEC2-1CD6EDCFA9FF}"/>
              </a:ext>
            </a:extLst>
          </p:cNvPr>
          <p:cNvGrpSpPr/>
          <p:nvPr/>
        </p:nvGrpSpPr>
        <p:grpSpPr>
          <a:xfrm>
            <a:off x="2636841" y="4118876"/>
            <a:ext cx="1365936" cy="954300"/>
            <a:chOff x="3495930" y="3319770"/>
            <a:chExt cx="1365936" cy="954300"/>
          </a:xfrm>
        </p:grpSpPr>
        <p:sp>
          <p:nvSpPr>
            <p:cNvPr id="9" name="object 13">
              <a:extLst>
                <a:ext uri="{FF2B5EF4-FFF2-40B4-BE49-F238E27FC236}">
                  <a16:creationId xmlns:a16="http://schemas.microsoft.com/office/drawing/2014/main" id="{9D583387-722B-F555-D6D7-C6C05989827F}"/>
                </a:ext>
              </a:extLst>
            </p:cNvPr>
            <p:cNvSpPr/>
            <p:nvPr/>
          </p:nvSpPr>
          <p:spPr>
            <a:xfrm>
              <a:off x="3495930" y="3319770"/>
              <a:ext cx="1365936" cy="954300"/>
            </a:xfrm>
            <a:custGeom>
              <a:avLst/>
              <a:gdLst/>
              <a:ahLst/>
              <a:cxnLst/>
              <a:rect l="l" t="t" r="r" b="b"/>
              <a:pathLst>
                <a:path w="916305" h="860425">
                  <a:moveTo>
                    <a:pt x="915924" y="860298"/>
                  </a:moveTo>
                  <a:lnTo>
                    <a:pt x="915924" y="0"/>
                  </a:lnTo>
                  <a:lnTo>
                    <a:pt x="0" y="0"/>
                  </a:lnTo>
                  <a:lnTo>
                    <a:pt x="0" y="860298"/>
                  </a:lnTo>
                  <a:lnTo>
                    <a:pt x="915924" y="860298"/>
                  </a:lnTo>
                  <a:close/>
                </a:path>
              </a:pathLst>
            </a:custGeom>
          </p:spPr>
          <p:style>
            <a:lnRef idx="1">
              <a:schemeClr val="accent6"/>
            </a:lnRef>
            <a:fillRef idx="2">
              <a:schemeClr val="accent6"/>
            </a:fillRef>
            <a:effectRef idx="1">
              <a:schemeClr val="accent6"/>
            </a:effectRef>
            <a:fontRef idx="minor">
              <a:schemeClr val="dk1"/>
            </a:fontRef>
          </p:style>
          <p:txBody>
            <a:bodyPr wrap="square" lIns="0" tIns="0" rIns="0" bIns="0" rtlCol="0"/>
            <a:lstStyle/>
            <a:p>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A0108DC-EEBD-9017-C881-8A94AD633CCE}"/>
                    </a:ext>
                  </a:extLst>
                </p:cNvPr>
                <p:cNvSpPr txBox="1"/>
                <p:nvPr/>
              </p:nvSpPr>
              <p:spPr>
                <a:xfrm>
                  <a:off x="3581086" y="3426122"/>
                  <a:ext cx="111190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sz="2400" b="1" i="1" smtClean="0">
                            <a:latin typeface="Cambria Math" panose="02040503050406030204" pitchFamily="18" charset="0"/>
                            <a:ea typeface="Cambria Math" panose="02040503050406030204" pitchFamily="18" charset="0"/>
                          </a:rPr>
                          <m:t>𝝎</m:t>
                        </m:r>
                        <m:r>
                          <a:rPr lang="es-419" sz="2400" b="1" i="1" smtClean="0">
                            <a:latin typeface="Cambria Math" panose="02040503050406030204" pitchFamily="18" charset="0"/>
                            <a:ea typeface="Cambria Math" panose="02040503050406030204" pitchFamily="18" charset="0"/>
                          </a:rPr>
                          <m:t>=</m:t>
                        </m:r>
                        <m:f>
                          <m:fPr>
                            <m:ctrlPr>
                              <a:rPr lang="es-419" sz="2400" b="1" i="1" smtClean="0">
                                <a:latin typeface="Cambria Math" panose="02040503050406030204" pitchFamily="18" charset="0"/>
                                <a:ea typeface="Cambria Math" panose="02040503050406030204" pitchFamily="18" charset="0"/>
                              </a:rPr>
                            </m:ctrlPr>
                          </m:fPr>
                          <m:num>
                            <m:r>
                              <a:rPr lang="es-419" sz="2400" b="1" i="1" smtClean="0">
                                <a:latin typeface="Cambria Math" panose="02040503050406030204" pitchFamily="18" charset="0"/>
                                <a:ea typeface="Cambria Math" panose="02040503050406030204" pitchFamily="18" charset="0"/>
                              </a:rPr>
                              <m:t>𝟐</m:t>
                            </m:r>
                            <m:r>
                              <a:rPr lang="es-419" sz="2400" b="1" i="1" smtClean="0">
                                <a:latin typeface="Cambria Math" panose="02040503050406030204" pitchFamily="18" charset="0"/>
                                <a:ea typeface="Cambria Math" panose="02040503050406030204" pitchFamily="18" charset="0"/>
                              </a:rPr>
                              <m:t>𝝅</m:t>
                            </m:r>
                          </m:num>
                          <m:den>
                            <m:r>
                              <a:rPr lang="es-419" sz="2400" b="1" i="1" smtClean="0">
                                <a:latin typeface="Cambria Math" panose="02040503050406030204" pitchFamily="18" charset="0"/>
                                <a:ea typeface="Cambria Math" panose="02040503050406030204" pitchFamily="18" charset="0"/>
                              </a:rPr>
                              <m:t>𝑻</m:t>
                            </m:r>
                          </m:den>
                        </m:f>
                      </m:oMath>
                    </m:oMathPara>
                  </a14:m>
                  <a:endParaRPr lang="es-PE" b="1" dirty="0"/>
                </a:p>
              </p:txBody>
            </p:sp>
          </mc:Choice>
          <mc:Fallback xmlns="">
            <p:sp>
              <p:nvSpPr>
                <p:cNvPr id="10" name="CuadroTexto 9">
                  <a:extLst>
                    <a:ext uri="{FF2B5EF4-FFF2-40B4-BE49-F238E27FC236}">
                      <a16:creationId xmlns:a16="http://schemas.microsoft.com/office/drawing/2014/main" id="{6A0108DC-EEBD-9017-C881-8A94AD633CCE}"/>
                    </a:ext>
                  </a:extLst>
                </p:cNvPr>
                <p:cNvSpPr txBox="1">
                  <a:spLocks noRot="1" noChangeAspect="1" noMove="1" noResize="1" noEditPoints="1" noAdjustHandles="1" noChangeArrowheads="1" noChangeShapeType="1" noTextEdit="1"/>
                </p:cNvSpPr>
                <p:nvPr/>
              </p:nvSpPr>
              <p:spPr>
                <a:xfrm>
                  <a:off x="3581086" y="3426122"/>
                  <a:ext cx="1111906" cy="691471"/>
                </a:xfrm>
                <a:prstGeom prst="rect">
                  <a:avLst/>
                </a:prstGeom>
                <a:blipFill>
                  <a:blip r:embed="rId5"/>
                  <a:stretch>
                    <a:fillRect/>
                  </a:stretch>
                </a:blipFill>
              </p:spPr>
              <p:txBody>
                <a:bodyPr/>
                <a:lstStyle/>
                <a:p>
                  <a:r>
                    <a:rPr lang="es-PE">
                      <a:noFill/>
                    </a:rPr>
                    <a:t> </a:t>
                  </a:r>
                </a:p>
              </p:txBody>
            </p:sp>
          </mc:Fallback>
        </mc:AlternateContent>
      </p:grpSp>
      <p:grpSp>
        <p:nvGrpSpPr>
          <p:cNvPr id="16" name="Grupo 15">
            <a:extLst>
              <a:ext uri="{FF2B5EF4-FFF2-40B4-BE49-F238E27FC236}">
                <a16:creationId xmlns:a16="http://schemas.microsoft.com/office/drawing/2014/main" id="{4F07EB92-4DF4-8EF3-1A94-889789B2C218}"/>
              </a:ext>
            </a:extLst>
          </p:cNvPr>
          <p:cNvGrpSpPr/>
          <p:nvPr/>
        </p:nvGrpSpPr>
        <p:grpSpPr>
          <a:xfrm>
            <a:off x="2636841" y="5586124"/>
            <a:ext cx="1818979" cy="493344"/>
            <a:chOff x="3476101" y="3380550"/>
            <a:chExt cx="1818979" cy="471564"/>
          </a:xfrm>
        </p:grpSpPr>
        <p:sp>
          <p:nvSpPr>
            <p:cNvPr id="17" name="object 13">
              <a:extLst>
                <a:ext uri="{FF2B5EF4-FFF2-40B4-BE49-F238E27FC236}">
                  <a16:creationId xmlns:a16="http://schemas.microsoft.com/office/drawing/2014/main" id="{F9BF622E-AF8C-B89D-F5D6-F12FF0D112EC}"/>
                </a:ext>
              </a:extLst>
            </p:cNvPr>
            <p:cNvSpPr/>
            <p:nvPr/>
          </p:nvSpPr>
          <p:spPr>
            <a:xfrm>
              <a:off x="3476101" y="3380550"/>
              <a:ext cx="1818979" cy="471564"/>
            </a:xfrm>
            <a:custGeom>
              <a:avLst/>
              <a:gdLst/>
              <a:ahLst/>
              <a:cxnLst/>
              <a:rect l="l" t="t" r="r" b="b"/>
              <a:pathLst>
                <a:path w="916305" h="860425">
                  <a:moveTo>
                    <a:pt x="915924" y="860298"/>
                  </a:moveTo>
                  <a:lnTo>
                    <a:pt x="915924" y="0"/>
                  </a:lnTo>
                  <a:lnTo>
                    <a:pt x="0" y="0"/>
                  </a:lnTo>
                  <a:lnTo>
                    <a:pt x="0" y="860298"/>
                  </a:lnTo>
                  <a:lnTo>
                    <a:pt x="915924" y="860298"/>
                  </a:lnTo>
                  <a:close/>
                </a:path>
              </a:pathLst>
            </a:custGeom>
          </p:spPr>
          <p:style>
            <a:lnRef idx="1">
              <a:schemeClr val="accent3"/>
            </a:lnRef>
            <a:fillRef idx="2">
              <a:schemeClr val="accent3"/>
            </a:fillRef>
            <a:effectRef idx="1">
              <a:schemeClr val="accent3"/>
            </a:effectRef>
            <a:fontRef idx="minor">
              <a:schemeClr val="dk1"/>
            </a:fontRef>
          </p:style>
          <p:txBody>
            <a:bodyPr wrap="square" lIns="0" tIns="0" rIns="0" bIns="0" rtlCol="0"/>
            <a:lstStyle/>
            <a:p>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E6EF7056-AC4A-95EA-6D3F-672F58F85084}"/>
                    </a:ext>
                  </a:extLst>
                </p:cNvPr>
                <p:cNvSpPr txBox="1"/>
                <p:nvPr/>
              </p:nvSpPr>
              <p:spPr>
                <a:xfrm>
                  <a:off x="3581086" y="3426122"/>
                  <a:ext cx="1499577" cy="4118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sz="2800" b="1" i="1" smtClean="0">
                            <a:latin typeface="Cambria Math" panose="02040503050406030204" pitchFamily="18" charset="0"/>
                            <a:ea typeface="Cambria Math" panose="02040503050406030204" pitchFamily="18" charset="0"/>
                          </a:rPr>
                          <m:t>𝝎</m:t>
                        </m:r>
                        <m:r>
                          <a:rPr lang="es-419" sz="2800" b="1" i="1" smtClean="0">
                            <a:latin typeface="Cambria Math" panose="02040503050406030204" pitchFamily="18" charset="0"/>
                            <a:ea typeface="Cambria Math" panose="02040503050406030204" pitchFamily="18" charset="0"/>
                          </a:rPr>
                          <m:t>=</m:t>
                        </m:r>
                        <m:r>
                          <a:rPr lang="es-419" sz="2800" b="1" i="1">
                            <a:latin typeface="Cambria Math" panose="02040503050406030204" pitchFamily="18" charset="0"/>
                            <a:ea typeface="Cambria Math" panose="02040503050406030204" pitchFamily="18" charset="0"/>
                          </a:rPr>
                          <m:t>𝟐</m:t>
                        </m:r>
                        <m:r>
                          <a:rPr lang="es-419" sz="2800" b="1" i="1">
                            <a:latin typeface="Cambria Math" panose="02040503050406030204" pitchFamily="18" charset="0"/>
                            <a:ea typeface="Cambria Math" panose="02040503050406030204" pitchFamily="18" charset="0"/>
                          </a:rPr>
                          <m:t>𝝅</m:t>
                        </m:r>
                        <m:r>
                          <a:rPr lang="es-419" sz="2800" b="1" i="1" smtClean="0">
                            <a:latin typeface="Cambria Math" panose="02040503050406030204" pitchFamily="18" charset="0"/>
                            <a:ea typeface="Cambria Math" panose="02040503050406030204" pitchFamily="18" charset="0"/>
                          </a:rPr>
                          <m:t>𝒇</m:t>
                        </m:r>
                      </m:oMath>
                    </m:oMathPara>
                  </a14:m>
                  <a:endParaRPr lang="es-PE" sz="1600" b="1" dirty="0"/>
                </a:p>
              </p:txBody>
            </p:sp>
          </mc:Choice>
          <mc:Fallback xmlns="">
            <p:sp>
              <p:nvSpPr>
                <p:cNvPr id="18" name="CuadroTexto 17">
                  <a:extLst>
                    <a:ext uri="{FF2B5EF4-FFF2-40B4-BE49-F238E27FC236}">
                      <a16:creationId xmlns:a16="http://schemas.microsoft.com/office/drawing/2014/main" id="{E6EF7056-AC4A-95EA-6D3F-672F58F85084}"/>
                    </a:ext>
                  </a:extLst>
                </p:cNvPr>
                <p:cNvSpPr txBox="1">
                  <a:spLocks noRot="1" noChangeAspect="1" noMove="1" noResize="1" noEditPoints="1" noAdjustHandles="1" noChangeArrowheads="1" noChangeShapeType="1" noTextEdit="1"/>
                </p:cNvSpPr>
                <p:nvPr/>
              </p:nvSpPr>
              <p:spPr>
                <a:xfrm>
                  <a:off x="3581086" y="3426122"/>
                  <a:ext cx="1499577" cy="411865"/>
                </a:xfrm>
                <a:prstGeom prst="rect">
                  <a:avLst/>
                </a:prstGeom>
                <a:blipFill>
                  <a:blip r:embed="rId6"/>
                  <a:stretch>
                    <a:fillRect/>
                  </a:stretch>
                </a:blipFill>
              </p:spPr>
              <p:txBody>
                <a:bodyPr/>
                <a:lstStyle/>
                <a:p>
                  <a:r>
                    <a:rPr lang="es-PE">
                      <a:noFill/>
                    </a:rPr>
                    <a:t> </a:t>
                  </a:r>
                </a:p>
              </p:txBody>
            </p:sp>
          </mc:Fallback>
        </mc:AlternateContent>
      </p:grpSp>
      <p:sp>
        <p:nvSpPr>
          <p:cNvPr id="5" name="object 5">
            <a:extLst>
              <a:ext uri="{FF2B5EF4-FFF2-40B4-BE49-F238E27FC236}">
                <a16:creationId xmlns:a16="http://schemas.microsoft.com/office/drawing/2014/main" id="{25A81C55-A9DF-CE21-D193-4D44516A7BF0}"/>
              </a:ext>
            </a:extLst>
          </p:cNvPr>
          <p:cNvSpPr txBox="1">
            <a:spLocks/>
          </p:cNvSpPr>
          <p:nvPr/>
        </p:nvSpPr>
        <p:spPr>
          <a:xfrm>
            <a:off x="2616051" y="919718"/>
            <a:ext cx="5069639" cy="5052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419" sz="3200" b="1" spc="-15" dirty="0">
                <a:solidFill>
                  <a:srgbClr val="1F497C"/>
                </a:solidFill>
                <a:latin typeface="Calibri"/>
                <a:cs typeface="Calibri"/>
              </a:rPr>
              <a:t>V</a:t>
            </a:r>
            <a:r>
              <a:rPr lang="es-PE" sz="3200" b="1" spc="-15" dirty="0">
                <a:solidFill>
                  <a:srgbClr val="1F497C"/>
                </a:solidFill>
                <a:latin typeface="Calibri"/>
                <a:cs typeface="Calibri"/>
              </a:rPr>
              <a:t>ELOCIDAD ANGULAR (rad/s)</a:t>
            </a:r>
            <a:endParaRPr lang="es-PE" sz="3200" b="1" dirty="0">
              <a:latin typeface="Calibri"/>
              <a:cs typeface="Calibri"/>
            </a:endParaRPr>
          </a:p>
        </p:txBody>
      </p:sp>
      <p:pic>
        <p:nvPicPr>
          <p:cNvPr id="22" name="Imagen 21">
            <a:extLst>
              <a:ext uri="{FF2B5EF4-FFF2-40B4-BE49-F238E27FC236}">
                <a16:creationId xmlns:a16="http://schemas.microsoft.com/office/drawing/2014/main" id="{F341DC69-FE75-E581-BB85-21F366C5E66F}"/>
              </a:ext>
            </a:extLst>
          </p:cNvPr>
          <p:cNvPicPr>
            <a:picLocks noChangeAspect="1"/>
          </p:cNvPicPr>
          <p:nvPr/>
        </p:nvPicPr>
        <p:blipFill>
          <a:blip r:embed="rId7"/>
          <a:stretch>
            <a:fillRect/>
          </a:stretch>
        </p:blipFill>
        <p:spPr>
          <a:xfrm>
            <a:off x="5491971" y="2644098"/>
            <a:ext cx="6065649" cy="3378851"/>
          </a:xfrm>
          <a:prstGeom prst="rect">
            <a:avLst/>
          </a:prstGeom>
        </p:spPr>
      </p:pic>
    </p:spTree>
    <p:extLst>
      <p:ext uri="{BB962C8B-B14F-4D97-AF65-F5344CB8AC3E}">
        <p14:creationId xmlns:p14="http://schemas.microsoft.com/office/powerpoint/2010/main" val="36477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BE9193F-9745-37BC-0BCC-8FEE24C3610E}"/>
              </a:ext>
            </a:extLst>
          </p:cNvPr>
          <p:cNvSpPr txBox="1"/>
          <p:nvPr/>
        </p:nvSpPr>
        <p:spPr>
          <a:xfrm>
            <a:off x="1342627" y="403932"/>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4:</a:t>
            </a:r>
            <a:endParaRPr lang="es-PE" sz="2800" b="1" dirty="0">
              <a:solidFill>
                <a:srgbClr val="C00000"/>
              </a:solidFill>
            </a:endParaRPr>
          </a:p>
        </p:txBody>
      </p:sp>
      <p:sp>
        <p:nvSpPr>
          <p:cNvPr id="4" name="CuadroTexto 3">
            <a:extLst>
              <a:ext uri="{FF2B5EF4-FFF2-40B4-BE49-F238E27FC236}">
                <a16:creationId xmlns:a16="http://schemas.microsoft.com/office/drawing/2014/main" id="{F80B5EAD-C42C-7134-68B8-85C7B986D1F8}"/>
              </a:ext>
            </a:extLst>
          </p:cNvPr>
          <p:cNvSpPr txBox="1"/>
          <p:nvPr/>
        </p:nvSpPr>
        <p:spPr>
          <a:xfrm>
            <a:off x="1329850" y="968743"/>
            <a:ext cx="4049180" cy="1200329"/>
          </a:xfrm>
          <a:prstGeom prst="rect">
            <a:avLst/>
          </a:prstGeom>
          <a:noFill/>
        </p:spPr>
        <p:txBody>
          <a:bodyPr wrap="square">
            <a:spAutoFit/>
          </a:bodyPr>
          <a:lstStyle/>
          <a:p>
            <a:r>
              <a:rPr lang="es-419" sz="2400" spc="-5" dirty="0">
                <a:solidFill>
                  <a:srgbClr val="1F497C"/>
                </a:solidFill>
                <a:latin typeface="Calibri"/>
                <a:cs typeface="Calibri"/>
              </a:rPr>
              <a:t>Hallar la velocidad angular de un disco que gira 84 radianes en 24 segundos.</a:t>
            </a:r>
            <a:endParaRPr lang="es-PE" sz="2400"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0E153EA-516E-2152-A483-BB847C399D55}"/>
                  </a:ext>
                </a:extLst>
              </p:cNvPr>
              <p:cNvSpPr txBox="1"/>
              <p:nvPr/>
            </p:nvSpPr>
            <p:spPr>
              <a:xfrm>
                <a:off x="1205353" y="2200985"/>
                <a:ext cx="4890647" cy="910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ea typeface="Cambria Math" panose="02040503050406030204" pitchFamily="18" charset="0"/>
                        </a:rPr>
                        <m:t>𝜔</m:t>
                      </m:r>
                      <m:r>
                        <a:rPr lang="es-419" sz="2800" b="0" i="1" smtClean="0">
                          <a:latin typeface="Cambria Math" panose="02040503050406030204" pitchFamily="18" charset="0"/>
                        </a:rPr>
                        <m:t>=</m:t>
                      </m:r>
                      <m:f>
                        <m:fPr>
                          <m:ctrlPr>
                            <a:rPr lang="es-419" sz="2800" b="0" i="1" smtClean="0">
                              <a:latin typeface="Cambria Math" panose="02040503050406030204" pitchFamily="18" charset="0"/>
                            </a:rPr>
                          </m:ctrlPr>
                        </m:fPr>
                        <m:num>
                          <m:r>
                            <a:rPr lang="es-419" sz="2800" i="1">
                              <a:latin typeface="Cambria Math" panose="02040503050406030204" pitchFamily="18" charset="0"/>
                              <a:ea typeface="Cambria Math" panose="02040503050406030204" pitchFamily="18" charset="0"/>
                            </a:rPr>
                            <m:t>𝜃</m:t>
                          </m:r>
                        </m:num>
                        <m:den>
                          <m:r>
                            <a:rPr lang="es-419" sz="2800" b="0" i="1" smtClean="0">
                              <a:latin typeface="Cambria Math" panose="02040503050406030204" pitchFamily="18" charset="0"/>
                            </a:rPr>
                            <m:t>𝑡</m:t>
                          </m:r>
                        </m:den>
                      </m:f>
                      <m:r>
                        <a:rPr lang="es-419" sz="2800" b="0" i="0" smtClean="0">
                          <a:latin typeface="Cambria Math" panose="02040503050406030204" pitchFamily="18" charset="0"/>
                        </a:rPr>
                        <m:t>=</m:t>
                      </m:r>
                      <m:f>
                        <m:fPr>
                          <m:ctrlPr>
                            <a:rPr lang="es-419" sz="2800" i="1">
                              <a:latin typeface="Cambria Math" panose="02040503050406030204" pitchFamily="18" charset="0"/>
                            </a:rPr>
                          </m:ctrlPr>
                        </m:fPr>
                        <m:num>
                          <m:r>
                            <a:rPr lang="es-419" sz="2800" b="0" i="1" smtClean="0">
                              <a:latin typeface="Cambria Math" panose="02040503050406030204" pitchFamily="18" charset="0"/>
                            </a:rPr>
                            <m:t>84</m:t>
                          </m:r>
                          <m:r>
                            <a:rPr lang="es-419" sz="2800" b="0" i="1" smtClean="0">
                              <a:latin typeface="Cambria Math" panose="02040503050406030204" pitchFamily="18" charset="0"/>
                            </a:rPr>
                            <m:t> </m:t>
                          </m:r>
                          <m:r>
                            <a:rPr lang="es-419" sz="2800" b="0" i="1" smtClean="0">
                              <a:latin typeface="Cambria Math" panose="02040503050406030204" pitchFamily="18" charset="0"/>
                            </a:rPr>
                            <m:t>𝑟𝑎𝑑</m:t>
                          </m:r>
                        </m:num>
                        <m:den>
                          <m:r>
                            <a:rPr lang="es-419" sz="2800" b="0" i="1" smtClean="0">
                              <a:latin typeface="Cambria Math" panose="02040503050406030204" pitchFamily="18" charset="0"/>
                            </a:rPr>
                            <m:t>24</m:t>
                          </m:r>
                          <m:r>
                            <a:rPr lang="es-419" sz="2800" b="0" i="1" smtClean="0">
                              <a:latin typeface="Cambria Math" panose="02040503050406030204" pitchFamily="18" charset="0"/>
                            </a:rPr>
                            <m:t>𝑠</m:t>
                          </m:r>
                          <m:r>
                            <a:rPr lang="es-419" sz="2800" b="0" i="1" smtClean="0">
                              <a:latin typeface="Cambria Math" panose="02040503050406030204" pitchFamily="18" charset="0"/>
                            </a:rPr>
                            <m:t> </m:t>
                          </m:r>
                        </m:den>
                      </m:f>
                      <m:r>
                        <a:rPr lang="es-419" sz="2800" b="0" i="1" smtClean="0">
                          <a:latin typeface="Cambria Math" panose="02040503050406030204" pitchFamily="18" charset="0"/>
                        </a:rPr>
                        <m:t>=</m:t>
                      </m:r>
                      <m:r>
                        <a:rPr lang="es-419" sz="2800" b="1" i="1" smtClean="0">
                          <a:latin typeface="Cambria Math" panose="02040503050406030204" pitchFamily="18" charset="0"/>
                        </a:rPr>
                        <m:t>𝟑</m:t>
                      </m:r>
                      <m:r>
                        <a:rPr lang="es-419" sz="2800" b="1" i="1" smtClean="0">
                          <a:latin typeface="Cambria Math" panose="02040503050406030204" pitchFamily="18" charset="0"/>
                        </a:rPr>
                        <m:t>.</m:t>
                      </m:r>
                      <m:r>
                        <a:rPr lang="es-419" sz="2800" b="1" i="1" smtClean="0">
                          <a:latin typeface="Cambria Math" panose="02040503050406030204" pitchFamily="18" charset="0"/>
                        </a:rPr>
                        <m:t>𝟓</m:t>
                      </m:r>
                      <m:r>
                        <a:rPr lang="es-419" sz="2800" b="1" i="1" smtClean="0">
                          <a:latin typeface="Cambria Math" panose="02040503050406030204" pitchFamily="18" charset="0"/>
                        </a:rPr>
                        <m:t> </m:t>
                      </m:r>
                      <m:r>
                        <a:rPr lang="es-419" sz="2800" b="1" i="1" smtClean="0">
                          <a:latin typeface="Cambria Math" panose="02040503050406030204" pitchFamily="18" charset="0"/>
                        </a:rPr>
                        <m:t>𝒓𝒂𝒅</m:t>
                      </m:r>
                      <m:r>
                        <a:rPr lang="es-419" sz="2800" b="1" i="1" smtClean="0">
                          <a:latin typeface="Cambria Math" panose="02040503050406030204" pitchFamily="18" charset="0"/>
                        </a:rPr>
                        <m:t>/</m:t>
                      </m:r>
                      <m:r>
                        <a:rPr lang="es-419" sz="2800" b="1" i="1" smtClean="0">
                          <a:latin typeface="Cambria Math" panose="02040503050406030204" pitchFamily="18" charset="0"/>
                        </a:rPr>
                        <m:t>𝒔</m:t>
                      </m:r>
                    </m:oMath>
                  </m:oMathPara>
                </a14:m>
                <a:endParaRPr lang="es-PE" sz="2800" b="1" dirty="0"/>
              </a:p>
            </p:txBody>
          </p:sp>
        </mc:Choice>
        <mc:Fallback xmlns="">
          <p:sp>
            <p:nvSpPr>
              <p:cNvPr id="6" name="CuadroTexto 5">
                <a:extLst>
                  <a:ext uri="{FF2B5EF4-FFF2-40B4-BE49-F238E27FC236}">
                    <a16:creationId xmlns:a16="http://schemas.microsoft.com/office/drawing/2014/main" id="{E0E153EA-516E-2152-A483-BB847C399D55}"/>
                  </a:ext>
                </a:extLst>
              </p:cNvPr>
              <p:cNvSpPr txBox="1">
                <a:spLocks noRot="1" noChangeAspect="1" noMove="1" noResize="1" noEditPoints="1" noAdjustHandles="1" noChangeArrowheads="1" noChangeShapeType="1" noTextEdit="1"/>
              </p:cNvSpPr>
              <p:nvPr/>
            </p:nvSpPr>
            <p:spPr>
              <a:xfrm>
                <a:off x="1205353" y="2200985"/>
                <a:ext cx="4890647" cy="910506"/>
              </a:xfrm>
              <a:prstGeom prst="rect">
                <a:avLst/>
              </a:prstGeom>
              <a:blipFill>
                <a:blip r:embed="rId2"/>
                <a:stretch>
                  <a:fillRect/>
                </a:stretch>
              </a:blipFill>
            </p:spPr>
            <p:txBody>
              <a:bodyPr/>
              <a:lstStyle/>
              <a:p>
                <a:r>
                  <a:rPr lang="es-PE">
                    <a:noFill/>
                  </a:rPr>
                  <a:t> </a:t>
                </a:r>
              </a:p>
            </p:txBody>
          </p:sp>
        </mc:Fallback>
      </mc:AlternateContent>
      <p:sp>
        <p:nvSpPr>
          <p:cNvPr id="7" name="CuadroTexto 6">
            <a:extLst>
              <a:ext uri="{FF2B5EF4-FFF2-40B4-BE49-F238E27FC236}">
                <a16:creationId xmlns:a16="http://schemas.microsoft.com/office/drawing/2014/main" id="{A7BAE1FD-D613-1202-82F9-3EA6BF035683}"/>
              </a:ext>
            </a:extLst>
          </p:cNvPr>
          <p:cNvSpPr txBox="1"/>
          <p:nvPr/>
        </p:nvSpPr>
        <p:spPr>
          <a:xfrm>
            <a:off x="1508165" y="3408310"/>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5:</a:t>
            </a:r>
            <a:endParaRPr lang="es-PE" sz="2800" b="1" dirty="0">
              <a:solidFill>
                <a:srgbClr val="C00000"/>
              </a:solidFill>
            </a:endParaRPr>
          </a:p>
        </p:txBody>
      </p:sp>
      <p:sp>
        <p:nvSpPr>
          <p:cNvPr id="8" name="CuadroTexto 7">
            <a:extLst>
              <a:ext uri="{FF2B5EF4-FFF2-40B4-BE49-F238E27FC236}">
                <a16:creationId xmlns:a16="http://schemas.microsoft.com/office/drawing/2014/main" id="{306929F0-9FE5-4BB4-0A7D-8B648BD7C32E}"/>
              </a:ext>
            </a:extLst>
          </p:cNvPr>
          <p:cNvSpPr txBox="1"/>
          <p:nvPr/>
        </p:nvSpPr>
        <p:spPr>
          <a:xfrm>
            <a:off x="1405690" y="3992317"/>
            <a:ext cx="4543219" cy="1200329"/>
          </a:xfrm>
          <a:prstGeom prst="rect">
            <a:avLst/>
          </a:prstGeom>
          <a:noFill/>
        </p:spPr>
        <p:txBody>
          <a:bodyPr wrap="square">
            <a:spAutoFit/>
          </a:bodyPr>
          <a:lstStyle/>
          <a:p>
            <a:r>
              <a:rPr lang="es-419" sz="2400" spc="-5" dirty="0">
                <a:solidFill>
                  <a:srgbClr val="1F497C"/>
                </a:solidFill>
                <a:latin typeface="Calibri"/>
                <a:cs typeface="Calibri"/>
              </a:rPr>
              <a:t>Hallar la velocidad angular de una rueda que gira con un periodo de 5 segundos.</a:t>
            </a:r>
            <a:endParaRPr lang="es-PE" sz="2400" dirty="0"/>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0141E8AF-00D3-66CF-5B8B-5E27D0B1A9B2}"/>
                  </a:ext>
                </a:extLst>
              </p:cNvPr>
              <p:cNvSpPr txBox="1"/>
              <p:nvPr/>
            </p:nvSpPr>
            <p:spPr>
              <a:xfrm>
                <a:off x="1405690" y="5265420"/>
                <a:ext cx="4782276" cy="901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ea typeface="Cambria Math" panose="02040503050406030204" pitchFamily="18" charset="0"/>
                        </a:rPr>
                        <m:t>𝜔</m:t>
                      </m:r>
                      <m:r>
                        <a:rPr lang="es-419" sz="2800" b="0" i="1" smtClean="0">
                          <a:latin typeface="Cambria Math" panose="02040503050406030204" pitchFamily="18" charset="0"/>
                        </a:rPr>
                        <m:t>=</m:t>
                      </m:r>
                      <m:f>
                        <m:fPr>
                          <m:ctrlPr>
                            <a:rPr lang="es-419" sz="2800" i="1">
                              <a:latin typeface="Cambria Math" panose="02040503050406030204" pitchFamily="18" charset="0"/>
                            </a:rPr>
                          </m:ctrlPr>
                        </m:fPr>
                        <m:num>
                          <m:r>
                            <a:rPr lang="es-419" sz="2800" i="1">
                              <a:latin typeface="Cambria Math" panose="02040503050406030204" pitchFamily="18" charset="0"/>
                            </a:rPr>
                            <m:t>2</m:t>
                          </m:r>
                          <m:r>
                            <a:rPr lang="es-419" sz="2800" i="1">
                              <a:latin typeface="Cambria Math" panose="02040503050406030204" pitchFamily="18" charset="0"/>
                              <a:ea typeface="Cambria Math" panose="02040503050406030204" pitchFamily="18" charset="0"/>
                            </a:rPr>
                            <m:t>𝜋</m:t>
                          </m:r>
                        </m:num>
                        <m:den>
                          <m:r>
                            <a:rPr lang="es-419" sz="2800" b="0" i="1" smtClean="0">
                              <a:latin typeface="Cambria Math" panose="02040503050406030204" pitchFamily="18" charset="0"/>
                              <a:ea typeface="Cambria Math" panose="02040503050406030204" pitchFamily="18" charset="0"/>
                            </a:rPr>
                            <m:t>𝑇</m:t>
                          </m:r>
                        </m:den>
                      </m:f>
                      <m:r>
                        <a:rPr lang="es-419" sz="2800" b="0" i="1" smtClean="0">
                          <a:latin typeface="Cambria Math" panose="02040503050406030204" pitchFamily="18" charset="0"/>
                        </a:rPr>
                        <m:t>=</m:t>
                      </m:r>
                      <m:f>
                        <m:fPr>
                          <m:ctrlPr>
                            <a:rPr lang="es-419" sz="2800" i="1">
                              <a:latin typeface="Cambria Math" panose="02040503050406030204" pitchFamily="18" charset="0"/>
                            </a:rPr>
                          </m:ctrlPr>
                        </m:fPr>
                        <m:num>
                          <m:r>
                            <a:rPr lang="es-419" sz="2800" i="1">
                              <a:latin typeface="Cambria Math" panose="02040503050406030204" pitchFamily="18" charset="0"/>
                            </a:rPr>
                            <m:t>2</m:t>
                          </m:r>
                          <m:r>
                            <a:rPr lang="es-419" sz="2800" i="1">
                              <a:latin typeface="Cambria Math" panose="02040503050406030204" pitchFamily="18" charset="0"/>
                              <a:ea typeface="Cambria Math" panose="02040503050406030204" pitchFamily="18" charset="0"/>
                            </a:rPr>
                            <m:t>𝜋</m:t>
                          </m:r>
                        </m:num>
                        <m:den>
                          <m:r>
                            <a:rPr lang="es-419" sz="2800" b="0" i="1" smtClean="0">
                              <a:latin typeface="Cambria Math" panose="02040503050406030204" pitchFamily="18" charset="0"/>
                            </a:rPr>
                            <m:t>5</m:t>
                          </m:r>
                          <m:r>
                            <a:rPr lang="es-419" sz="2800" b="0" i="1" smtClean="0">
                              <a:latin typeface="Cambria Math" panose="02040503050406030204" pitchFamily="18" charset="0"/>
                            </a:rPr>
                            <m:t> </m:t>
                          </m:r>
                          <m:r>
                            <a:rPr lang="es-419" sz="2800" b="0" i="1" smtClean="0">
                              <a:latin typeface="Cambria Math" panose="02040503050406030204" pitchFamily="18" charset="0"/>
                            </a:rPr>
                            <m:t>𝑠</m:t>
                          </m:r>
                          <m:r>
                            <a:rPr lang="es-419" sz="2800" b="0" i="1" smtClean="0">
                              <a:latin typeface="Cambria Math" panose="02040503050406030204" pitchFamily="18" charset="0"/>
                            </a:rPr>
                            <m:t> </m:t>
                          </m:r>
                        </m:den>
                      </m:f>
                      <m:r>
                        <a:rPr lang="es-419" sz="2800" b="0" i="1" smtClean="0">
                          <a:latin typeface="Cambria Math" panose="02040503050406030204" pitchFamily="18" charset="0"/>
                        </a:rPr>
                        <m:t>=</m:t>
                      </m:r>
                      <m:r>
                        <a:rPr lang="es-419" sz="2800" b="1" i="1" smtClean="0">
                          <a:latin typeface="Cambria Math" panose="02040503050406030204" pitchFamily="18" charset="0"/>
                        </a:rPr>
                        <m:t>𝟎</m:t>
                      </m:r>
                      <m:r>
                        <a:rPr lang="es-419" sz="2800" b="1" i="1" smtClean="0">
                          <a:latin typeface="Cambria Math" panose="02040503050406030204" pitchFamily="18" charset="0"/>
                        </a:rPr>
                        <m:t>.</m:t>
                      </m:r>
                      <m:r>
                        <a:rPr lang="es-419" sz="2800" b="1" i="1" smtClean="0">
                          <a:latin typeface="Cambria Math" panose="02040503050406030204" pitchFamily="18" charset="0"/>
                        </a:rPr>
                        <m:t>𝟒</m:t>
                      </m:r>
                      <m:r>
                        <a:rPr lang="es-419" sz="2800" b="1" i="1" smtClean="0">
                          <a:latin typeface="Cambria Math" panose="02040503050406030204" pitchFamily="18" charset="0"/>
                        </a:rPr>
                        <m:t> </m:t>
                      </m:r>
                      <m:r>
                        <a:rPr lang="es-419" sz="2800" b="1" i="1">
                          <a:latin typeface="Cambria Math" panose="02040503050406030204" pitchFamily="18" charset="0"/>
                          <a:ea typeface="Cambria Math" panose="02040503050406030204" pitchFamily="18" charset="0"/>
                        </a:rPr>
                        <m:t>𝝅</m:t>
                      </m:r>
                      <m:r>
                        <a:rPr lang="es-419" sz="2800" b="1" i="1" smtClean="0">
                          <a:latin typeface="Cambria Math" panose="02040503050406030204" pitchFamily="18" charset="0"/>
                          <a:ea typeface="Cambria Math" panose="02040503050406030204" pitchFamily="18" charset="0"/>
                        </a:rPr>
                        <m:t> </m:t>
                      </m:r>
                      <m:r>
                        <a:rPr lang="es-419" sz="2800" b="1" i="1" smtClean="0">
                          <a:latin typeface="Cambria Math" panose="02040503050406030204" pitchFamily="18" charset="0"/>
                        </a:rPr>
                        <m:t>𝒓𝒂𝒅</m:t>
                      </m:r>
                      <m:r>
                        <a:rPr lang="es-419" sz="2800" b="1" i="1" smtClean="0">
                          <a:latin typeface="Cambria Math" panose="02040503050406030204" pitchFamily="18" charset="0"/>
                        </a:rPr>
                        <m:t>/</m:t>
                      </m:r>
                      <m:r>
                        <a:rPr lang="es-419" sz="2800" b="1" i="1" smtClean="0">
                          <a:latin typeface="Cambria Math" panose="02040503050406030204" pitchFamily="18" charset="0"/>
                        </a:rPr>
                        <m:t>𝒔</m:t>
                      </m:r>
                    </m:oMath>
                  </m:oMathPara>
                </a14:m>
                <a:endParaRPr lang="es-PE" sz="2800" b="1" dirty="0"/>
              </a:p>
            </p:txBody>
          </p:sp>
        </mc:Choice>
        <mc:Fallback xmlns="">
          <p:sp>
            <p:nvSpPr>
              <p:cNvPr id="10" name="CuadroTexto 9">
                <a:extLst>
                  <a:ext uri="{FF2B5EF4-FFF2-40B4-BE49-F238E27FC236}">
                    <a16:creationId xmlns:a16="http://schemas.microsoft.com/office/drawing/2014/main" id="{0141E8AF-00D3-66CF-5B8B-5E27D0B1A9B2}"/>
                  </a:ext>
                </a:extLst>
              </p:cNvPr>
              <p:cNvSpPr txBox="1">
                <a:spLocks noRot="1" noChangeAspect="1" noMove="1" noResize="1" noEditPoints="1" noAdjustHandles="1" noChangeArrowheads="1" noChangeShapeType="1" noTextEdit="1"/>
              </p:cNvSpPr>
              <p:nvPr/>
            </p:nvSpPr>
            <p:spPr>
              <a:xfrm>
                <a:off x="1405690" y="5265420"/>
                <a:ext cx="4782276" cy="901914"/>
              </a:xfrm>
              <a:prstGeom prst="rect">
                <a:avLst/>
              </a:prstGeom>
              <a:blipFill>
                <a:blip r:embed="rId3"/>
                <a:stretch>
                  <a:fillRect/>
                </a:stretch>
              </a:blipFill>
            </p:spPr>
            <p:txBody>
              <a:bodyPr/>
              <a:lstStyle/>
              <a:p>
                <a:r>
                  <a:rPr lang="es-PE">
                    <a:noFill/>
                  </a:rPr>
                  <a:t> </a:t>
                </a:r>
              </a:p>
            </p:txBody>
          </p:sp>
        </mc:Fallback>
      </mc:AlternateContent>
      <p:sp>
        <p:nvSpPr>
          <p:cNvPr id="11" name="CuadroTexto 10">
            <a:extLst>
              <a:ext uri="{FF2B5EF4-FFF2-40B4-BE49-F238E27FC236}">
                <a16:creationId xmlns:a16="http://schemas.microsoft.com/office/drawing/2014/main" id="{AD274332-9D36-974C-B87A-7EBF1A8D2363}"/>
              </a:ext>
            </a:extLst>
          </p:cNvPr>
          <p:cNvSpPr txBox="1"/>
          <p:nvPr/>
        </p:nvSpPr>
        <p:spPr>
          <a:xfrm>
            <a:off x="6879319" y="3608940"/>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6:</a:t>
            </a:r>
            <a:endParaRPr lang="es-PE" sz="2800" b="1" dirty="0">
              <a:solidFill>
                <a:srgbClr val="C00000"/>
              </a:solidFill>
            </a:endParaRPr>
          </a:p>
        </p:txBody>
      </p:sp>
      <p:sp>
        <p:nvSpPr>
          <p:cNvPr id="12" name="CuadroTexto 11">
            <a:extLst>
              <a:ext uri="{FF2B5EF4-FFF2-40B4-BE49-F238E27FC236}">
                <a16:creationId xmlns:a16="http://schemas.microsoft.com/office/drawing/2014/main" id="{DD44398C-CAE1-EBF9-7ECE-28C591F8772B}"/>
              </a:ext>
            </a:extLst>
          </p:cNvPr>
          <p:cNvSpPr txBox="1"/>
          <p:nvPr/>
        </p:nvSpPr>
        <p:spPr>
          <a:xfrm>
            <a:off x="6776844" y="4192947"/>
            <a:ext cx="4543219" cy="1200329"/>
          </a:xfrm>
          <a:prstGeom prst="rect">
            <a:avLst/>
          </a:prstGeom>
          <a:noFill/>
        </p:spPr>
        <p:txBody>
          <a:bodyPr wrap="square">
            <a:spAutoFit/>
          </a:bodyPr>
          <a:lstStyle/>
          <a:p>
            <a:r>
              <a:rPr lang="es-419" sz="2400" spc="-5" dirty="0">
                <a:solidFill>
                  <a:srgbClr val="1F497C"/>
                </a:solidFill>
                <a:latin typeface="Calibri"/>
                <a:cs typeface="Calibri"/>
              </a:rPr>
              <a:t>Hallar la velocidad angular de un trompo que gira con una frecuencia de 8 </a:t>
            </a:r>
            <a:r>
              <a:rPr lang="es-419" sz="2400" spc="-5" dirty="0" err="1">
                <a:solidFill>
                  <a:srgbClr val="1F497C"/>
                </a:solidFill>
                <a:latin typeface="Calibri"/>
                <a:cs typeface="Calibri"/>
              </a:rPr>
              <a:t>cic</a:t>
            </a:r>
            <a:r>
              <a:rPr lang="es-419" sz="2400" spc="-5" dirty="0">
                <a:solidFill>
                  <a:srgbClr val="1F497C"/>
                </a:solidFill>
                <a:latin typeface="Calibri"/>
                <a:cs typeface="Calibri"/>
              </a:rPr>
              <a:t>/s.</a:t>
            </a:r>
            <a:endParaRPr lang="es-PE"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46CE1F2-3BB4-1476-B7F2-88EF02808E54}"/>
                  </a:ext>
                </a:extLst>
              </p:cNvPr>
              <p:cNvSpPr txBox="1"/>
              <p:nvPr/>
            </p:nvSpPr>
            <p:spPr>
              <a:xfrm>
                <a:off x="6545249" y="5573346"/>
                <a:ext cx="527100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ea typeface="Cambria Math" panose="02040503050406030204" pitchFamily="18" charset="0"/>
                        </a:rPr>
                        <m:t>𝜔</m:t>
                      </m:r>
                      <m:r>
                        <a:rPr lang="es-419" sz="2800" b="0" i="1" smtClean="0">
                          <a:latin typeface="Cambria Math" panose="02040503050406030204" pitchFamily="18" charset="0"/>
                        </a:rPr>
                        <m:t>=</m:t>
                      </m:r>
                      <m:r>
                        <a:rPr lang="es-419" sz="2800" i="1">
                          <a:latin typeface="Cambria Math" panose="02040503050406030204" pitchFamily="18" charset="0"/>
                        </a:rPr>
                        <m:t>2</m:t>
                      </m:r>
                      <m:r>
                        <a:rPr lang="es-419" sz="2800" i="1">
                          <a:latin typeface="Cambria Math" panose="02040503050406030204" pitchFamily="18" charset="0"/>
                          <a:ea typeface="Cambria Math" panose="02040503050406030204" pitchFamily="18" charset="0"/>
                        </a:rPr>
                        <m:t>𝜋</m:t>
                      </m:r>
                      <m:r>
                        <a:rPr lang="es-419" sz="2800" b="0" i="1" smtClean="0">
                          <a:latin typeface="Cambria Math" panose="02040503050406030204" pitchFamily="18" charset="0"/>
                          <a:ea typeface="Cambria Math" panose="02040503050406030204" pitchFamily="18" charset="0"/>
                        </a:rPr>
                        <m:t>𝑓</m:t>
                      </m:r>
                      <m:r>
                        <a:rPr lang="es-419" sz="2800" b="0" i="1" smtClean="0">
                          <a:latin typeface="Cambria Math" panose="02040503050406030204" pitchFamily="18" charset="0"/>
                        </a:rPr>
                        <m:t>=</m:t>
                      </m:r>
                      <m:r>
                        <a:rPr lang="es-419" sz="2800" i="1">
                          <a:latin typeface="Cambria Math" panose="02040503050406030204" pitchFamily="18" charset="0"/>
                        </a:rPr>
                        <m:t>2</m:t>
                      </m:r>
                      <m:r>
                        <a:rPr lang="es-419" sz="2800" i="1">
                          <a:latin typeface="Cambria Math" panose="02040503050406030204" pitchFamily="18" charset="0"/>
                          <a:ea typeface="Cambria Math" panose="02040503050406030204" pitchFamily="18" charset="0"/>
                        </a:rPr>
                        <m:t>𝜋</m:t>
                      </m:r>
                      <m:d>
                        <m:dPr>
                          <m:ctrlPr>
                            <a:rPr lang="es-419" sz="2800" i="1" smtClean="0">
                              <a:latin typeface="Cambria Math" panose="02040503050406030204" pitchFamily="18" charset="0"/>
                              <a:ea typeface="Cambria Math" panose="02040503050406030204" pitchFamily="18" charset="0"/>
                            </a:rPr>
                          </m:ctrlPr>
                        </m:dPr>
                        <m:e>
                          <m:r>
                            <a:rPr lang="es-419" sz="2800" b="0" i="1" smtClean="0">
                              <a:latin typeface="Cambria Math" panose="02040503050406030204" pitchFamily="18" charset="0"/>
                              <a:ea typeface="Cambria Math" panose="02040503050406030204" pitchFamily="18" charset="0"/>
                            </a:rPr>
                            <m:t>8</m:t>
                          </m:r>
                        </m:e>
                      </m:d>
                      <m:r>
                        <a:rPr lang="es-419" sz="2800" b="1" i="1" smtClean="0">
                          <a:latin typeface="Cambria Math" panose="02040503050406030204" pitchFamily="18" charset="0"/>
                          <a:ea typeface="Cambria Math" panose="02040503050406030204" pitchFamily="18" charset="0"/>
                        </a:rPr>
                        <m:t>=</m:t>
                      </m:r>
                      <m:r>
                        <a:rPr lang="es-419" sz="2800" b="1" i="1" smtClean="0">
                          <a:latin typeface="Cambria Math" panose="02040503050406030204" pitchFamily="18" charset="0"/>
                        </a:rPr>
                        <m:t>𝟏𝟔</m:t>
                      </m:r>
                      <m:r>
                        <a:rPr lang="es-419" sz="2800" b="1" i="1" smtClean="0">
                          <a:latin typeface="Cambria Math" panose="02040503050406030204" pitchFamily="18" charset="0"/>
                        </a:rPr>
                        <m:t> </m:t>
                      </m:r>
                      <m:r>
                        <a:rPr lang="es-419" sz="2800" b="1" i="1">
                          <a:latin typeface="Cambria Math" panose="02040503050406030204" pitchFamily="18" charset="0"/>
                          <a:ea typeface="Cambria Math" panose="02040503050406030204" pitchFamily="18" charset="0"/>
                        </a:rPr>
                        <m:t>𝝅</m:t>
                      </m:r>
                      <m:r>
                        <a:rPr lang="es-419" sz="2800" b="1" i="1" smtClean="0">
                          <a:latin typeface="Cambria Math" panose="02040503050406030204" pitchFamily="18" charset="0"/>
                          <a:ea typeface="Cambria Math" panose="02040503050406030204" pitchFamily="18" charset="0"/>
                        </a:rPr>
                        <m:t> </m:t>
                      </m:r>
                      <m:r>
                        <a:rPr lang="es-419" sz="2800" b="1" i="1" smtClean="0">
                          <a:latin typeface="Cambria Math" panose="02040503050406030204" pitchFamily="18" charset="0"/>
                        </a:rPr>
                        <m:t>𝒓𝒂𝒅</m:t>
                      </m:r>
                      <m:r>
                        <a:rPr lang="es-419" sz="2800" b="1" i="1" smtClean="0">
                          <a:latin typeface="Cambria Math" panose="02040503050406030204" pitchFamily="18" charset="0"/>
                        </a:rPr>
                        <m:t>/</m:t>
                      </m:r>
                      <m:r>
                        <a:rPr lang="es-419" sz="2800" b="1" i="1" smtClean="0">
                          <a:latin typeface="Cambria Math" panose="02040503050406030204" pitchFamily="18" charset="0"/>
                        </a:rPr>
                        <m:t>𝒔</m:t>
                      </m:r>
                    </m:oMath>
                  </m:oMathPara>
                </a14:m>
                <a:endParaRPr lang="es-PE" sz="2800" b="1" dirty="0"/>
              </a:p>
            </p:txBody>
          </p:sp>
        </mc:Choice>
        <mc:Fallback xmlns="">
          <p:sp>
            <p:nvSpPr>
              <p:cNvPr id="13" name="CuadroTexto 12">
                <a:extLst>
                  <a:ext uri="{FF2B5EF4-FFF2-40B4-BE49-F238E27FC236}">
                    <a16:creationId xmlns:a16="http://schemas.microsoft.com/office/drawing/2014/main" id="{F46CE1F2-3BB4-1476-B7F2-88EF02808E54}"/>
                  </a:ext>
                </a:extLst>
              </p:cNvPr>
              <p:cNvSpPr txBox="1">
                <a:spLocks noRot="1" noChangeAspect="1" noMove="1" noResize="1" noEditPoints="1" noAdjustHandles="1" noChangeArrowheads="1" noChangeShapeType="1" noTextEdit="1"/>
              </p:cNvSpPr>
              <p:nvPr/>
            </p:nvSpPr>
            <p:spPr>
              <a:xfrm>
                <a:off x="6545249" y="5573346"/>
                <a:ext cx="5271006" cy="523220"/>
              </a:xfrm>
              <a:prstGeom prst="rect">
                <a:avLst/>
              </a:prstGeom>
              <a:blipFill>
                <a:blip r:embed="rId4"/>
                <a:stretch>
                  <a:fillRect/>
                </a:stretch>
              </a:blipFill>
            </p:spPr>
            <p:txBody>
              <a:bodyPr/>
              <a:lstStyle/>
              <a:p>
                <a:r>
                  <a:rPr lang="es-PE">
                    <a:noFill/>
                  </a:rPr>
                  <a:t> </a:t>
                </a:r>
              </a:p>
            </p:txBody>
          </p:sp>
        </mc:Fallback>
      </mc:AlternateContent>
      <p:pic>
        <p:nvPicPr>
          <p:cNvPr id="2060" name="Picture 12" descr="Trompo de Madera Años 90">
            <a:extLst>
              <a:ext uri="{FF2B5EF4-FFF2-40B4-BE49-F238E27FC236}">
                <a16:creationId xmlns:a16="http://schemas.microsoft.com/office/drawing/2014/main" id="{4A2AE6C1-1D85-3235-E440-EDF5BF9CB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7696" y="1226192"/>
            <a:ext cx="2045644" cy="20456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ás de 80 000 imágenes gratis de Rueda De Madera y Madera - Pixabay">
            <a:extLst>
              <a:ext uri="{FF2B5EF4-FFF2-40B4-BE49-F238E27FC236}">
                <a16:creationId xmlns:a16="http://schemas.microsoft.com/office/drawing/2014/main" id="{75A58300-F4CD-98C6-FEC9-6F7BF837A7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8125" y="2003614"/>
            <a:ext cx="1757446" cy="15981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isco compacto - Wikipedia, la enciclopedia libre">
            <a:extLst>
              <a:ext uri="{FF2B5EF4-FFF2-40B4-BE49-F238E27FC236}">
                <a16:creationId xmlns:a16="http://schemas.microsoft.com/office/drawing/2014/main" id="{696CDF70-7F27-B8DD-01BB-02246E0E7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461" y="538805"/>
            <a:ext cx="1374774" cy="137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8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34EB31C0-E420-87D4-C1C1-AF15577A39F4}"/>
              </a:ext>
            </a:extLst>
          </p:cNvPr>
          <p:cNvSpPr txBox="1">
            <a:spLocks/>
          </p:cNvSpPr>
          <p:nvPr/>
        </p:nvSpPr>
        <p:spPr>
          <a:xfrm>
            <a:off x="1482802" y="552824"/>
            <a:ext cx="5776834" cy="5052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419" sz="3200" b="1" spc="-15" dirty="0">
                <a:solidFill>
                  <a:srgbClr val="1F497C"/>
                </a:solidFill>
                <a:latin typeface="Calibri"/>
                <a:cs typeface="Calibri"/>
              </a:rPr>
              <a:t>V</a:t>
            </a:r>
            <a:r>
              <a:rPr lang="es-PE" sz="3200" b="1" spc="-15" dirty="0">
                <a:solidFill>
                  <a:srgbClr val="1F497C"/>
                </a:solidFill>
                <a:latin typeface="Calibri"/>
                <a:cs typeface="Calibri"/>
              </a:rPr>
              <a:t>ELOCIDAD TANGENCIAL (m/s)</a:t>
            </a:r>
            <a:endParaRPr lang="es-PE" sz="3200" b="1" dirty="0">
              <a:latin typeface="Calibri"/>
              <a:cs typeface="Calibri"/>
            </a:endParaRPr>
          </a:p>
        </p:txBody>
      </p:sp>
      <p:sp>
        <p:nvSpPr>
          <p:cNvPr id="5" name="object 12">
            <a:extLst>
              <a:ext uri="{FF2B5EF4-FFF2-40B4-BE49-F238E27FC236}">
                <a16:creationId xmlns:a16="http://schemas.microsoft.com/office/drawing/2014/main" id="{5D6193F1-EAAC-492D-4CED-F1A65E1B4F29}"/>
              </a:ext>
            </a:extLst>
          </p:cNvPr>
          <p:cNvSpPr txBox="1"/>
          <p:nvPr/>
        </p:nvSpPr>
        <p:spPr>
          <a:xfrm>
            <a:off x="1325320" y="1826984"/>
            <a:ext cx="2664655" cy="382156"/>
          </a:xfrm>
          <a:prstGeom prst="rect">
            <a:avLst/>
          </a:prstGeom>
        </p:spPr>
        <p:txBody>
          <a:bodyPr vert="horz" wrap="square" lIns="0" tIns="12700" rIns="0" bIns="0" rtlCol="0">
            <a:spAutoFit/>
          </a:bodyPr>
          <a:lstStyle/>
          <a:p>
            <a:pPr marL="12700">
              <a:lnSpc>
                <a:spcPct val="100000"/>
              </a:lnSpc>
              <a:spcBef>
                <a:spcPts val="100"/>
              </a:spcBef>
            </a:pPr>
            <a:r>
              <a:rPr lang="es-419" sz="2400" b="1" spc="-15" dirty="0">
                <a:latin typeface="Calibri"/>
                <a:cs typeface="Calibri"/>
              </a:rPr>
              <a:t>Longitud de arco </a:t>
            </a:r>
            <a:r>
              <a:rPr sz="2400" b="1" dirty="0">
                <a:latin typeface="Calibri"/>
                <a:cs typeface="Calibri"/>
              </a:rPr>
              <a:t>(</a:t>
            </a:r>
            <a:r>
              <a:rPr lang="es-419" sz="2400" b="1" dirty="0">
                <a:latin typeface="Calibri"/>
                <a:cs typeface="Calibri"/>
              </a:rPr>
              <a:t>S</a:t>
            </a:r>
            <a:r>
              <a:rPr sz="2400" b="1" dirty="0">
                <a:latin typeface="Calibri"/>
                <a:cs typeface="Calibri"/>
              </a:rPr>
              <a:t>)</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B9AABA2-1E0A-E530-39AF-29FCA0974A96}"/>
                  </a:ext>
                </a:extLst>
              </p:cNvPr>
              <p:cNvSpPr txBox="1"/>
              <p:nvPr/>
            </p:nvSpPr>
            <p:spPr>
              <a:xfrm>
                <a:off x="1375892" y="2463027"/>
                <a:ext cx="1964512" cy="677108"/>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4400" b="1" i="1" smtClean="0">
                          <a:latin typeface="Cambria Math" panose="02040503050406030204" pitchFamily="18" charset="0"/>
                        </a:rPr>
                        <m:t>𝑺</m:t>
                      </m:r>
                      <m:r>
                        <a:rPr lang="es-419" sz="4400" b="1" i="1" smtClean="0">
                          <a:latin typeface="Cambria Math" panose="02040503050406030204" pitchFamily="18" charset="0"/>
                        </a:rPr>
                        <m:t>=</m:t>
                      </m:r>
                      <m:r>
                        <a:rPr lang="es-419" sz="4400" b="1" i="1" smtClean="0">
                          <a:latin typeface="Cambria Math" panose="02040503050406030204" pitchFamily="18" charset="0"/>
                          <a:ea typeface="Cambria Math" panose="02040503050406030204" pitchFamily="18" charset="0"/>
                        </a:rPr>
                        <m:t>𝜽</m:t>
                      </m:r>
                      <m:r>
                        <a:rPr lang="es-419" sz="4400" b="1" i="1" smtClean="0">
                          <a:latin typeface="Cambria Math" panose="02040503050406030204" pitchFamily="18" charset="0"/>
                          <a:ea typeface="Cambria Math" panose="02040503050406030204" pitchFamily="18" charset="0"/>
                        </a:rPr>
                        <m:t> </m:t>
                      </m:r>
                      <m:r>
                        <a:rPr lang="es-419" sz="4400" b="1" i="1" smtClean="0">
                          <a:latin typeface="Cambria Math" panose="02040503050406030204" pitchFamily="18" charset="0"/>
                          <a:ea typeface="Cambria Math" panose="02040503050406030204" pitchFamily="18" charset="0"/>
                        </a:rPr>
                        <m:t>𝒓</m:t>
                      </m:r>
                    </m:oMath>
                  </m:oMathPara>
                </a14:m>
                <a:endParaRPr lang="es-PE" sz="4400" b="1" dirty="0"/>
              </a:p>
            </p:txBody>
          </p:sp>
        </mc:Choice>
        <mc:Fallback xmlns="">
          <p:sp>
            <p:nvSpPr>
              <p:cNvPr id="6" name="CuadroTexto 5">
                <a:extLst>
                  <a:ext uri="{FF2B5EF4-FFF2-40B4-BE49-F238E27FC236}">
                    <a16:creationId xmlns:a16="http://schemas.microsoft.com/office/drawing/2014/main" id="{BB9AABA2-1E0A-E530-39AF-29FCA0974A96}"/>
                  </a:ext>
                </a:extLst>
              </p:cNvPr>
              <p:cNvSpPr txBox="1">
                <a:spLocks noRot="1" noChangeAspect="1" noMove="1" noResize="1" noEditPoints="1" noAdjustHandles="1" noChangeArrowheads="1" noChangeShapeType="1" noTextEdit="1"/>
              </p:cNvSpPr>
              <p:nvPr/>
            </p:nvSpPr>
            <p:spPr>
              <a:xfrm>
                <a:off x="1375892" y="2463027"/>
                <a:ext cx="1964512" cy="677108"/>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F4D8681D-6D1F-84E3-3CB8-94D7E50D3E96}"/>
                  </a:ext>
                </a:extLst>
              </p:cNvPr>
              <p:cNvSpPr txBox="1"/>
              <p:nvPr/>
            </p:nvSpPr>
            <p:spPr>
              <a:xfrm>
                <a:off x="1482802" y="4946209"/>
                <a:ext cx="2108782" cy="67710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4400" b="1" i="1" smtClean="0">
                          <a:latin typeface="Cambria Math" panose="02040503050406030204" pitchFamily="18" charset="0"/>
                        </a:rPr>
                        <m:t>𝑽</m:t>
                      </m:r>
                      <m:r>
                        <a:rPr lang="es-419" sz="4400" b="1" i="1" smtClean="0">
                          <a:latin typeface="Cambria Math" panose="02040503050406030204" pitchFamily="18" charset="0"/>
                        </a:rPr>
                        <m:t>=</m:t>
                      </m:r>
                      <m:r>
                        <a:rPr lang="es-419" sz="4400" b="1" i="1" smtClean="0">
                          <a:latin typeface="Cambria Math" panose="02040503050406030204" pitchFamily="18" charset="0"/>
                          <a:ea typeface="Cambria Math" panose="02040503050406030204" pitchFamily="18" charset="0"/>
                        </a:rPr>
                        <m:t>𝝎</m:t>
                      </m:r>
                      <m:r>
                        <a:rPr lang="es-419" sz="4400" b="1" i="1" smtClean="0">
                          <a:latin typeface="Cambria Math" panose="02040503050406030204" pitchFamily="18" charset="0"/>
                          <a:ea typeface="Cambria Math" panose="02040503050406030204" pitchFamily="18" charset="0"/>
                        </a:rPr>
                        <m:t> </m:t>
                      </m:r>
                      <m:r>
                        <a:rPr lang="es-419" sz="4400" b="1" i="1" smtClean="0">
                          <a:latin typeface="Cambria Math" panose="02040503050406030204" pitchFamily="18" charset="0"/>
                          <a:ea typeface="Cambria Math" panose="02040503050406030204" pitchFamily="18" charset="0"/>
                        </a:rPr>
                        <m:t>𝒓</m:t>
                      </m:r>
                    </m:oMath>
                  </m:oMathPara>
                </a14:m>
                <a:endParaRPr lang="es-PE" sz="4400" b="1" dirty="0"/>
              </a:p>
            </p:txBody>
          </p:sp>
        </mc:Choice>
        <mc:Fallback xmlns="">
          <p:sp>
            <p:nvSpPr>
              <p:cNvPr id="7" name="CuadroTexto 6">
                <a:extLst>
                  <a:ext uri="{FF2B5EF4-FFF2-40B4-BE49-F238E27FC236}">
                    <a16:creationId xmlns:a16="http://schemas.microsoft.com/office/drawing/2014/main" id="{F4D8681D-6D1F-84E3-3CB8-94D7E50D3E96}"/>
                  </a:ext>
                </a:extLst>
              </p:cNvPr>
              <p:cNvSpPr txBox="1">
                <a:spLocks noRot="1" noChangeAspect="1" noMove="1" noResize="1" noEditPoints="1" noAdjustHandles="1" noChangeArrowheads="1" noChangeShapeType="1" noTextEdit="1"/>
              </p:cNvSpPr>
              <p:nvPr/>
            </p:nvSpPr>
            <p:spPr>
              <a:xfrm>
                <a:off x="1482802" y="4946209"/>
                <a:ext cx="2108782" cy="677108"/>
              </a:xfrm>
              <a:prstGeom prst="rect">
                <a:avLst/>
              </a:prstGeom>
              <a:blipFill>
                <a:blip r:embed="rId3"/>
                <a:stretch>
                  <a:fillRect/>
                </a:stretch>
              </a:blipFill>
            </p:spPr>
            <p:txBody>
              <a:bodyPr/>
              <a:lstStyle/>
              <a:p>
                <a:r>
                  <a:rPr lang="es-PE">
                    <a:noFill/>
                  </a:rPr>
                  <a:t> </a:t>
                </a:r>
              </a:p>
            </p:txBody>
          </p:sp>
        </mc:Fallback>
      </mc:AlternateContent>
      <p:pic>
        <p:nvPicPr>
          <p:cNvPr id="9" name="Picture 2" descr="Longitud de un arco de circunferencia - Mi Profe">
            <a:extLst>
              <a:ext uri="{FF2B5EF4-FFF2-40B4-BE49-F238E27FC236}">
                <a16:creationId xmlns:a16="http://schemas.microsoft.com/office/drawing/2014/main" id="{2E1DBA17-406D-85BB-4FC4-2F5E6DA6A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541" y="1659923"/>
            <a:ext cx="2366266" cy="2342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F7B2B9AE-D76C-DFFE-9708-A1AAE3D57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426" y="4093366"/>
            <a:ext cx="3256346" cy="2473814"/>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3">
            <a:extLst>
              <a:ext uri="{FF2B5EF4-FFF2-40B4-BE49-F238E27FC236}">
                <a16:creationId xmlns:a16="http://schemas.microsoft.com/office/drawing/2014/main" id="{CDFFE04C-B2C0-49D6-1AC8-5ABB60F2C70D}"/>
              </a:ext>
            </a:extLst>
          </p:cNvPr>
          <p:cNvSpPr txBox="1">
            <a:spLocks/>
          </p:cNvSpPr>
          <p:nvPr/>
        </p:nvSpPr>
        <p:spPr>
          <a:xfrm>
            <a:off x="7661024" y="2209140"/>
            <a:ext cx="2829576" cy="87395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sz="2800" b="1" spc="-10" dirty="0">
                <a:solidFill>
                  <a:srgbClr val="0070C0"/>
                </a:solidFill>
                <a:latin typeface="Calibri"/>
                <a:cs typeface="Calibri"/>
              </a:rPr>
              <a:t>Longitud de arco y ángulo central</a:t>
            </a:r>
            <a:r>
              <a:rPr lang="es-PE" sz="2800" b="1" spc="5" dirty="0">
                <a:solidFill>
                  <a:srgbClr val="0070C0"/>
                </a:solidFill>
                <a:latin typeface="Calibri"/>
                <a:cs typeface="Calibri"/>
              </a:rPr>
              <a:t> </a:t>
            </a:r>
            <a:endParaRPr lang="es-PE" sz="2800" b="1" dirty="0">
              <a:solidFill>
                <a:srgbClr val="0070C0"/>
              </a:solidFill>
              <a:latin typeface="Calibri"/>
              <a:cs typeface="Calibri"/>
            </a:endParaRPr>
          </a:p>
        </p:txBody>
      </p:sp>
      <p:sp>
        <p:nvSpPr>
          <p:cNvPr id="12" name="object 3">
            <a:extLst>
              <a:ext uri="{FF2B5EF4-FFF2-40B4-BE49-F238E27FC236}">
                <a16:creationId xmlns:a16="http://schemas.microsoft.com/office/drawing/2014/main" id="{AF5DFA72-AC0C-FD53-5405-BC13628C0A9D}"/>
              </a:ext>
            </a:extLst>
          </p:cNvPr>
          <p:cNvSpPr txBox="1">
            <a:spLocks/>
          </p:cNvSpPr>
          <p:nvPr/>
        </p:nvSpPr>
        <p:spPr>
          <a:xfrm>
            <a:off x="7728177" y="4749360"/>
            <a:ext cx="3495371" cy="87395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sz="2800" b="1" spc="-10" dirty="0">
                <a:solidFill>
                  <a:srgbClr val="0070C0"/>
                </a:solidFill>
                <a:latin typeface="Calibri"/>
                <a:cs typeface="Calibri"/>
              </a:rPr>
              <a:t>Velocidad tangencial y velocidad angular</a:t>
            </a:r>
            <a:endParaRPr lang="es-PE" sz="2800" b="1" dirty="0">
              <a:solidFill>
                <a:srgbClr val="0070C0"/>
              </a:solidFill>
              <a:latin typeface="Calibri"/>
              <a:cs typeface="Calibri"/>
            </a:endParaRPr>
          </a:p>
        </p:txBody>
      </p:sp>
      <p:sp>
        <p:nvSpPr>
          <p:cNvPr id="13" name="object 12">
            <a:extLst>
              <a:ext uri="{FF2B5EF4-FFF2-40B4-BE49-F238E27FC236}">
                <a16:creationId xmlns:a16="http://schemas.microsoft.com/office/drawing/2014/main" id="{AD85E763-CE30-E84C-AAD1-8BB63F26A807}"/>
              </a:ext>
            </a:extLst>
          </p:cNvPr>
          <p:cNvSpPr txBox="1"/>
          <p:nvPr/>
        </p:nvSpPr>
        <p:spPr>
          <a:xfrm>
            <a:off x="1058259" y="4291185"/>
            <a:ext cx="3198778" cy="382156"/>
          </a:xfrm>
          <a:prstGeom prst="rect">
            <a:avLst/>
          </a:prstGeom>
        </p:spPr>
        <p:txBody>
          <a:bodyPr vert="horz" wrap="square" lIns="0" tIns="12700" rIns="0" bIns="0" rtlCol="0">
            <a:spAutoFit/>
          </a:bodyPr>
          <a:lstStyle/>
          <a:p>
            <a:pPr marL="12700">
              <a:lnSpc>
                <a:spcPct val="100000"/>
              </a:lnSpc>
              <a:spcBef>
                <a:spcPts val="100"/>
              </a:spcBef>
            </a:pPr>
            <a:r>
              <a:rPr sz="2400" b="1" spc="-15" dirty="0" err="1">
                <a:latin typeface="Calibri"/>
                <a:cs typeface="Calibri"/>
              </a:rPr>
              <a:t>Velocidad</a:t>
            </a:r>
            <a:r>
              <a:rPr sz="2400" b="1" spc="-30" dirty="0">
                <a:latin typeface="Calibri"/>
                <a:cs typeface="Calibri"/>
              </a:rPr>
              <a:t> </a:t>
            </a:r>
            <a:r>
              <a:rPr lang="es-419" sz="2400" b="1" dirty="0">
                <a:latin typeface="Calibri"/>
                <a:cs typeface="Calibri"/>
              </a:rPr>
              <a:t>tangencial</a:t>
            </a:r>
            <a:r>
              <a:rPr sz="2400" b="1" spc="-40" dirty="0">
                <a:latin typeface="Calibri"/>
                <a:cs typeface="Calibri"/>
              </a:rPr>
              <a:t> </a:t>
            </a:r>
            <a:r>
              <a:rPr sz="2400" b="1" dirty="0">
                <a:latin typeface="Calibri"/>
                <a:cs typeface="Calibri"/>
              </a:rPr>
              <a:t>(</a:t>
            </a:r>
            <a:r>
              <a:rPr lang="es-419" sz="2400" b="1" dirty="0">
                <a:latin typeface="Calibri"/>
                <a:cs typeface="Calibri"/>
              </a:rPr>
              <a:t>V</a:t>
            </a:r>
            <a:r>
              <a:rPr sz="2400" b="1" dirty="0">
                <a:latin typeface="Calibri"/>
                <a:cs typeface="Calibri"/>
              </a:rPr>
              <a:t>)</a:t>
            </a:r>
          </a:p>
        </p:txBody>
      </p:sp>
    </p:spTree>
    <p:extLst>
      <p:ext uri="{BB962C8B-B14F-4D97-AF65-F5344CB8AC3E}">
        <p14:creationId xmlns:p14="http://schemas.microsoft.com/office/powerpoint/2010/main" val="187341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0E33389-B4B5-29C5-E66A-0A15BC5C118B}"/>
              </a:ext>
            </a:extLst>
          </p:cNvPr>
          <p:cNvSpPr txBox="1"/>
          <p:nvPr/>
        </p:nvSpPr>
        <p:spPr>
          <a:xfrm>
            <a:off x="1201529" y="520799"/>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4:</a:t>
            </a:r>
            <a:endParaRPr lang="es-PE" sz="2800" b="1" dirty="0">
              <a:solidFill>
                <a:srgbClr val="C00000"/>
              </a:solidFill>
            </a:endParaRPr>
          </a:p>
        </p:txBody>
      </p:sp>
      <p:sp>
        <p:nvSpPr>
          <p:cNvPr id="3" name="CuadroTexto 2">
            <a:extLst>
              <a:ext uri="{FF2B5EF4-FFF2-40B4-BE49-F238E27FC236}">
                <a16:creationId xmlns:a16="http://schemas.microsoft.com/office/drawing/2014/main" id="{C2DE6695-CF09-0681-C02F-E861FC13CE27}"/>
              </a:ext>
            </a:extLst>
          </p:cNvPr>
          <p:cNvSpPr txBox="1"/>
          <p:nvPr/>
        </p:nvSpPr>
        <p:spPr>
          <a:xfrm>
            <a:off x="1114098" y="1079808"/>
            <a:ext cx="6097248" cy="1569660"/>
          </a:xfrm>
          <a:prstGeom prst="rect">
            <a:avLst/>
          </a:prstGeom>
          <a:noFill/>
        </p:spPr>
        <p:txBody>
          <a:bodyPr wrap="square">
            <a:spAutoFit/>
          </a:bodyPr>
          <a:lstStyle/>
          <a:p>
            <a:r>
              <a:rPr lang="es-419" sz="2400" spc="-5" dirty="0">
                <a:solidFill>
                  <a:srgbClr val="1F497C"/>
                </a:solidFill>
                <a:latin typeface="Calibri"/>
                <a:cs typeface="Calibri"/>
              </a:rPr>
              <a:t>El periodo del día sideral de la Tierra es de 86164 segundos. Si el radio ecuatorial de la Tierra mide 6378 km, hallar su velocidad tangencial en m/s.</a:t>
            </a:r>
            <a:endParaRPr lang="es-PE" sz="2400" dirty="0"/>
          </a:p>
        </p:txBody>
      </p:sp>
      <p:sp>
        <p:nvSpPr>
          <p:cNvPr id="4" name="CuadroTexto 3">
            <a:extLst>
              <a:ext uri="{FF2B5EF4-FFF2-40B4-BE49-F238E27FC236}">
                <a16:creationId xmlns:a16="http://schemas.microsoft.com/office/drawing/2014/main" id="{274C2523-CADC-556F-471D-5F65CCE58506}"/>
              </a:ext>
            </a:extLst>
          </p:cNvPr>
          <p:cNvSpPr txBox="1"/>
          <p:nvPr/>
        </p:nvSpPr>
        <p:spPr>
          <a:xfrm>
            <a:off x="1114098" y="2726642"/>
            <a:ext cx="1846275" cy="523220"/>
          </a:xfrm>
          <a:prstGeom prst="rect">
            <a:avLst/>
          </a:prstGeom>
          <a:noFill/>
        </p:spPr>
        <p:txBody>
          <a:bodyPr wrap="square">
            <a:spAutoFit/>
          </a:bodyPr>
          <a:lstStyle/>
          <a:p>
            <a:r>
              <a:rPr lang="es-PE" altLang="es-PE" sz="2800" dirty="0">
                <a:solidFill>
                  <a:srgbClr val="0070C0"/>
                </a:solidFill>
                <a:cs typeface="Arial" panose="020B0604020202020204" pitchFamily="34" charset="0"/>
              </a:rPr>
              <a:t>Solución:</a:t>
            </a:r>
            <a:endParaRPr lang="es-PE" sz="2800" dirty="0">
              <a:solidFill>
                <a:srgbClr val="0070C0"/>
              </a:solidFill>
            </a:endParaRPr>
          </a:p>
        </p:txBody>
      </p:sp>
      <p:sp>
        <p:nvSpPr>
          <p:cNvPr id="6" name="CuadroTexto 5">
            <a:extLst>
              <a:ext uri="{FF2B5EF4-FFF2-40B4-BE49-F238E27FC236}">
                <a16:creationId xmlns:a16="http://schemas.microsoft.com/office/drawing/2014/main" id="{B8838287-13D4-6B1C-8022-B5C39A189701}"/>
              </a:ext>
            </a:extLst>
          </p:cNvPr>
          <p:cNvSpPr txBox="1"/>
          <p:nvPr/>
        </p:nvSpPr>
        <p:spPr>
          <a:xfrm>
            <a:off x="1114098" y="3209373"/>
            <a:ext cx="6723271" cy="830997"/>
          </a:xfrm>
          <a:prstGeom prst="rect">
            <a:avLst/>
          </a:prstGeom>
          <a:noFill/>
        </p:spPr>
        <p:txBody>
          <a:bodyPr wrap="square">
            <a:spAutoFit/>
          </a:bodyPr>
          <a:lstStyle/>
          <a:p>
            <a:r>
              <a:rPr lang="es-419" sz="2400" spc="-5" dirty="0">
                <a:solidFill>
                  <a:srgbClr val="1F497C"/>
                </a:solidFill>
                <a:latin typeface="Calibri"/>
                <a:cs typeface="Calibri"/>
              </a:rPr>
              <a:t>Hallamos su velocidad angular </a:t>
            </a:r>
            <a:r>
              <a:rPr lang="es-419" sz="2400" spc="-5">
                <a:solidFill>
                  <a:srgbClr val="1F497C"/>
                </a:solidFill>
                <a:latin typeface="Calibri"/>
                <a:cs typeface="Calibri"/>
              </a:rPr>
              <a:t>y luego </a:t>
            </a:r>
            <a:r>
              <a:rPr lang="es-419" sz="2400" spc="-5" dirty="0">
                <a:solidFill>
                  <a:srgbClr val="1F497C"/>
                </a:solidFill>
                <a:latin typeface="Calibri"/>
                <a:cs typeface="Calibri"/>
              </a:rPr>
              <a:t>su velocidad tangencial:</a:t>
            </a:r>
            <a:endParaRPr lang="es-PE" sz="2400" dirty="0"/>
          </a:p>
        </p:txBody>
      </p:sp>
      <p:grpSp>
        <p:nvGrpSpPr>
          <p:cNvPr id="5" name="Grupo 4">
            <a:extLst>
              <a:ext uri="{FF2B5EF4-FFF2-40B4-BE49-F238E27FC236}">
                <a16:creationId xmlns:a16="http://schemas.microsoft.com/office/drawing/2014/main" id="{B2B78437-8394-B30E-8954-5B5CCC16467F}"/>
              </a:ext>
            </a:extLst>
          </p:cNvPr>
          <p:cNvGrpSpPr/>
          <p:nvPr/>
        </p:nvGrpSpPr>
        <p:grpSpPr>
          <a:xfrm>
            <a:off x="1007381" y="4034692"/>
            <a:ext cx="6403845" cy="1983103"/>
            <a:chOff x="807501" y="3917737"/>
            <a:chExt cx="6403845" cy="1983103"/>
          </a:xfrm>
        </p:grpSpPr>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E748DF48-0F2F-0542-4EFE-F9AD5352844B}"/>
                    </a:ext>
                  </a:extLst>
                </p:cNvPr>
                <p:cNvSpPr txBox="1"/>
                <p:nvPr/>
              </p:nvSpPr>
              <p:spPr>
                <a:xfrm>
                  <a:off x="807501" y="3917737"/>
                  <a:ext cx="6403845" cy="9017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PE" sz="2800" b="0" i="1" smtClean="0">
                            <a:latin typeface="Cambria Math" panose="02040503050406030204" pitchFamily="18" charset="0"/>
                            <a:ea typeface="Cambria Math" panose="02040503050406030204" pitchFamily="18" charset="0"/>
                          </a:rPr>
                          <m:t>𝜔</m:t>
                        </m:r>
                        <m:r>
                          <a:rPr lang="es-419" sz="2800" b="0" i="1" smtClean="0">
                            <a:latin typeface="Cambria Math" panose="02040503050406030204" pitchFamily="18" charset="0"/>
                            <a:ea typeface="Cambria Math" panose="02040503050406030204" pitchFamily="18" charset="0"/>
                          </a:rPr>
                          <m:t>=</m:t>
                        </m:r>
                        <m:f>
                          <m:fPr>
                            <m:ctrlPr>
                              <a:rPr lang="es-419" sz="2800" i="1" smtClean="0">
                                <a:latin typeface="Cambria Math" panose="02040503050406030204" pitchFamily="18" charset="0"/>
                                <a:ea typeface="Cambria Math" panose="02040503050406030204" pitchFamily="18" charset="0"/>
                              </a:rPr>
                            </m:ctrlPr>
                          </m:fPr>
                          <m:num>
                            <m:r>
                              <a:rPr lang="es-419" sz="2800" b="0" i="1" smtClean="0">
                                <a:latin typeface="Cambria Math" panose="02040503050406030204" pitchFamily="18" charset="0"/>
                                <a:ea typeface="Cambria Math" panose="02040503050406030204" pitchFamily="18" charset="0"/>
                              </a:rPr>
                              <m:t>2</m:t>
                            </m:r>
                            <m:r>
                              <a:rPr lang="es-419" sz="2800" b="0" i="1" smtClean="0">
                                <a:latin typeface="Cambria Math" panose="02040503050406030204" pitchFamily="18" charset="0"/>
                                <a:ea typeface="Cambria Math" panose="02040503050406030204" pitchFamily="18" charset="0"/>
                              </a:rPr>
                              <m:t>𝜋</m:t>
                            </m:r>
                          </m:num>
                          <m:den>
                            <m:r>
                              <a:rPr lang="es-419" sz="2800" b="0" i="1" smtClean="0">
                                <a:latin typeface="Cambria Math" panose="02040503050406030204" pitchFamily="18" charset="0"/>
                                <a:ea typeface="Cambria Math" panose="02040503050406030204" pitchFamily="18" charset="0"/>
                              </a:rPr>
                              <m:t>𝑇</m:t>
                            </m:r>
                          </m:den>
                        </m:f>
                        <m:r>
                          <a:rPr lang="es-419" sz="2800" b="0" i="1" smtClean="0">
                            <a:latin typeface="Cambria Math" panose="02040503050406030204" pitchFamily="18" charset="0"/>
                            <a:ea typeface="Cambria Math" panose="02040503050406030204" pitchFamily="18" charset="0"/>
                          </a:rPr>
                          <m:t>=</m:t>
                        </m:r>
                        <m:f>
                          <m:fPr>
                            <m:ctrlPr>
                              <a:rPr lang="es-419" sz="2800" b="0" i="1" smtClean="0">
                                <a:latin typeface="Cambria Math" panose="02040503050406030204" pitchFamily="18" charset="0"/>
                                <a:ea typeface="Cambria Math" panose="02040503050406030204" pitchFamily="18" charset="0"/>
                              </a:rPr>
                            </m:ctrlPr>
                          </m:fPr>
                          <m:num>
                            <m:r>
                              <a:rPr lang="es-419" sz="2800" i="1">
                                <a:latin typeface="Cambria Math" panose="02040503050406030204" pitchFamily="18" charset="0"/>
                                <a:ea typeface="Cambria Math" panose="02040503050406030204" pitchFamily="18" charset="0"/>
                              </a:rPr>
                              <m:t>2</m:t>
                            </m:r>
                            <m:r>
                              <a:rPr lang="es-419" sz="2800" i="1">
                                <a:latin typeface="Cambria Math" panose="02040503050406030204" pitchFamily="18" charset="0"/>
                                <a:ea typeface="Cambria Math" panose="02040503050406030204" pitchFamily="18" charset="0"/>
                              </a:rPr>
                              <m:t>𝜋</m:t>
                            </m:r>
                          </m:num>
                          <m:den>
                            <m:r>
                              <a:rPr lang="es-419" sz="2800" b="0" i="1" smtClean="0">
                                <a:latin typeface="Cambria Math" panose="02040503050406030204" pitchFamily="18" charset="0"/>
                                <a:ea typeface="Cambria Math" panose="02040503050406030204" pitchFamily="18" charset="0"/>
                              </a:rPr>
                              <m:t>86164</m:t>
                            </m:r>
                          </m:den>
                        </m:f>
                        <m:r>
                          <a:rPr lang="es-419" sz="2800" b="0" i="1" smtClean="0">
                            <a:latin typeface="Cambria Math" panose="02040503050406030204" pitchFamily="18" charset="0"/>
                            <a:ea typeface="Cambria Math" panose="02040503050406030204" pitchFamily="18" charset="0"/>
                          </a:rPr>
                          <m:t>≈</m:t>
                        </m:r>
                        <m:r>
                          <a:rPr lang="es-419" sz="2800" b="1" i="1" smtClean="0">
                            <a:latin typeface="Cambria Math" panose="02040503050406030204" pitchFamily="18" charset="0"/>
                            <a:ea typeface="Cambria Math" panose="02040503050406030204" pitchFamily="18" charset="0"/>
                          </a:rPr>
                          <m:t>𝟎</m:t>
                        </m:r>
                        <m:r>
                          <a:rPr lang="es-419" sz="2800" b="1" i="1" smtClean="0">
                            <a:latin typeface="Cambria Math" panose="02040503050406030204" pitchFamily="18" charset="0"/>
                            <a:ea typeface="Cambria Math" panose="02040503050406030204" pitchFamily="18" charset="0"/>
                          </a:rPr>
                          <m:t>.</m:t>
                        </m:r>
                        <m:r>
                          <a:rPr lang="es-419" sz="2800" b="1" i="1" smtClean="0">
                            <a:latin typeface="Cambria Math" panose="02040503050406030204" pitchFamily="18" charset="0"/>
                            <a:ea typeface="Cambria Math" panose="02040503050406030204" pitchFamily="18" charset="0"/>
                          </a:rPr>
                          <m:t>𝟎𝟎𝟎𝟎𝟕𝟐𝟗𝟐</m:t>
                        </m:r>
                        <m:r>
                          <a:rPr lang="es-419" sz="2800" b="1" i="1" smtClean="0">
                            <a:latin typeface="Cambria Math" panose="02040503050406030204" pitchFamily="18" charset="0"/>
                            <a:ea typeface="Cambria Math" panose="02040503050406030204" pitchFamily="18" charset="0"/>
                          </a:rPr>
                          <m:t> </m:t>
                        </m:r>
                        <m:r>
                          <a:rPr lang="es-419" sz="2800" b="1" i="1" smtClean="0">
                            <a:latin typeface="Cambria Math" panose="02040503050406030204" pitchFamily="18" charset="0"/>
                            <a:ea typeface="Cambria Math" panose="02040503050406030204" pitchFamily="18" charset="0"/>
                          </a:rPr>
                          <m:t>𝒓𝒂𝒅</m:t>
                        </m:r>
                        <m:r>
                          <a:rPr lang="es-419" sz="2800" b="1" i="1" smtClean="0">
                            <a:latin typeface="Cambria Math" panose="02040503050406030204" pitchFamily="18" charset="0"/>
                            <a:ea typeface="Cambria Math" panose="02040503050406030204" pitchFamily="18" charset="0"/>
                          </a:rPr>
                          <m:t>/</m:t>
                        </m:r>
                        <m:r>
                          <a:rPr lang="es-419" sz="2800" b="1" i="1" smtClean="0">
                            <a:latin typeface="Cambria Math" panose="02040503050406030204" pitchFamily="18" charset="0"/>
                            <a:ea typeface="Cambria Math" panose="02040503050406030204" pitchFamily="18" charset="0"/>
                          </a:rPr>
                          <m:t>𝒔</m:t>
                        </m:r>
                      </m:oMath>
                    </m:oMathPara>
                  </a14:m>
                  <a:endParaRPr lang="es-PE" b="1" dirty="0"/>
                </a:p>
              </p:txBody>
            </p:sp>
          </mc:Choice>
          <mc:Fallback xmlns="">
            <p:sp>
              <p:nvSpPr>
                <p:cNvPr id="8" name="CuadroTexto 7">
                  <a:extLst>
                    <a:ext uri="{FF2B5EF4-FFF2-40B4-BE49-F238E27FC236}">
                      <a16:creationId xmlns:a16="http://schemas.microsoft.com/office/drawing/2014/main" id="{E748DF48-0F2F-0542-4EFE-F9AD5352844B}"/>
                    </a:ext>
                  </a:extLst>
                </p:cNvPr>
                <p:cNvSpPr txBox="1">
                  <a:spLocks noRot="1" noChangeAspect="1" noMove="1" noResize="1" noEditPoints="1" noAdjustHandles="1" noChangeArrowheads="1" noChangeShapeType="1" noTextEdit="1"/>
                </p:cNvSpPr>
                <p:nvPr/>
              </p:nvSpPr>
              <p:spPr>
                <a:xfrm>
                  <a:off x="807501" y="3917737"/>
                  <a:ext cx="6403845" cy="901785"/>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DA18CE9-B9DA-BE95-5ADE-F57A1D0B4FC2}"/>
                    </a:ext>
                  </a:extLst>
                </p:cNvPr>
                <p:cNvSpPr txBox="1"/>
                <p:nvPr/>
              </p:nvSpPr>
              <p:spPr>
                <a:xfrm>
                  <a:off x="807501" y="4956671"/>
                  <a:ext cx="5898746" cy="944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ea typeface="Cambria Math" panose="02040503050406030204" pitchFamily="18" charset="0"/>
                          </a:rPr>
                          <m:t>𝑣</m:t>
                        </m:r>
                        <m:r>
                          <a:rPr lang="es-419" sz="2800" b="0" i="1" smtClean="0">
                            <a:latin typeface="Cambria Math" panose="02040503050406030204" pitchFamily="18" charset="0"/>
                            <a:ea typeface="Cambria Math" panose="02040503050406030204" pitchFamily="18" charset="0"/>
                          </a:rPr>
                          <m:t>=</m:t>
                        </m:r>
                        <m:r>
                          <a:rPr lang="es-PE" sz="2800" b="0" i="1" smtClean="0">
                            <a:latin typeface="Cambria Math" panose="02040503050406030204" pitchFamily="18" charset="0"/>
                            <a:ea typeface="Cambria Math" panose="02040503050406030204" pitchFamily="18" charset="0"/>
                          </a:rPr>
                          <m:t>𝜔</m:t>
                        </m:r>
                        <m:r>
                          <a:rPr lang="es-419" sz="2800" b="0" i="1" smtClean="0">
                            <a:latin typeface="Cambria Math" panose="02040503050406030204" pitchFamily="18" charset="0"/>
                            <a:ea typeface="Cambria Math" panose="02040503050406030204" pitchFamily="18" charset="0"/>
                          </a:rPr>
                          <m:t> </m:t>
                        </m:r>
                        <m:r>
                          <a:rPr lang="es-419" sz="2800" b="0" i="1" smtClean="0">
                            <a:latin typeface="Cambria Math" panose="02040503050406030204" pitchFamily="18" charset="0"/>
                            <a:ea typeface="Cambria Math" panose="02040503050406030204" pitchFamily="18" charset="0"/>
                          </a:rPr>
                          <m:t>𝑟</m:t>
                        </m:r>
                        <m:r>
                          <a:rPr lang="es-419" sz="2800" b="0" i="1" smtClean="0">
                            <a:latin typeface="Cambria Math" panose="02040503050406030204" pitchFamily="18" charset="0"/>
                            <a:ea typeface="Cambria Math" panose="02040503050406030204" pitchFamily="18" charset="0"/>
                          </a:rPr>
                          <m:t>=(0.00007292)(6378000) ≈</m:t>
                        </m:r>
                        <m:r>
                          <a:rPr lang="es-419" sz="2800" b="1" i="1" smtClean="0">
                            <a:latin typeface="Cambria Math" panose="02040503050406030204" pitchFamily="18" charset="0"/>
                            <a:ea typeface="Cambria Math" panose="02040503050406030204" pitchFamily="18" charset="0"/>
                          </a:rPr>
                          <m:t>𝟒𝟔𝟓</m:t>
                        </m:r>
                        <m:r>
                          <a:rPr lang="es-419" sz="2800" b="1" i="1" smtClean="0">
                            <a:latin typeface="Cambria Math" panose="02040503050406030204" pitchFamily="18" charset="0"/>
                            <a:ea typeface="Cambria Math" panose="02040503050406030204" pitchFamily="18" charset="0"/>
                          </a:rPr>
                          <m:t> </m:t>
                        </m:r>
                        <m:r>
                          <a:rPr lang="es-419" sz="2800" b="1" i="1" smtClean="0">
                            <a:latin typeface="Cambria Math" panose="02040503050406030204" pitchFamily="18" charset="0"/>
                            <a:ea typeface="Cambria Math" panose="02040503050406030204" pitchFamily="18" charset="0"/>
                          </a:rPr>
                          <m:t>𝒎</m:t>
                        </m:r>
                        <m:r>
                          <a:rPr lang="es-419" sz="2800" b="1" i="1" smtClean="0">
                            <a:latin typeface="Cambria Math" panose="02040503050406030204" pitchFamily="18" charset="0"/>
                            <a:ea typeface="Cambria Math" panose="02040503050406030204" pitchFamily="18" charset="0"/>
                          </a:rPr>
                          <m:t>/</m:t>
                        </m:r>
                        <m:r>
                          <a:rPr lang="es-419" sz="2800" b="1" i="1" smtClean="0">
                            <a:latin typeface="Cambria Math" panose="02040503050406030204" pitchFamily="18" charset="0"/>
                            <a:ea typeface="Cambria Math" panose="02040503050406030204" pitchFamily="18" charset="0"/>
                          </a:rPr>
                          <m:t>𝒔</m:t>
                        </m:r>
                      </m:oMath>
                    </m:oMathPara>
                  </a14:m>
                  <a:endParaRPr lang="es-PE" b="1" dirty="0"/>
                </a:p>
              </p:txBody>
            </p:sp>
          </mc:Choice>
          <mc:Fallback xmlns="">
            <p:sp>
              <p:nvSpPr>
                <p:cNvPr id="9" name="CuadroTexto 8">
                  <a:extLst>
                    <a:ext uri="{FF2B5EF4-FFF2-40B4-BE49-F238E27FC236}">
                      <a16:creationId xmlns:a16="http://schemas.microsoft.com/office/drawing/2014/main" id="{ADA18CE9-B9DA-BE95-5ADE-F57A1D0B4FC2}"/>
                    </a:ext>
                  </a:extLst>
                </p:cNvPr>
                <p:cNvSpPr txBox="1">
                  <a:spLocks noRot="1" noChangeAspect="1" noMove="1" noResize="1" noEditPoints="1" noAdjustHandles="1" noChangeArrowheads="1" noChangeShapeType="1" noTextEdit="1"/>
                </p:cNvSpPr>
                <p:nvPr/>
              </p:nvSpPr>
              <p:spPr>
                <a:xfrm>
                  <a:off x="807501" y="4956671"/>
                  <a:ext cx="5898746" cy="944169"/>
                </a:xfrm>
                <a:prstGeom prst="rect">
                  <a:avLst/>
                </a:prstGeom>
                <a:blipFill>
                  <a:blip r:embed="rId3"/>
                  <a:stretch>
                    <a:fillRect/>
                  </a:stretch>
                </a:blipFill>
              </p:spPr>
              <p:txBody>
                <a:bodyPr/>
                <a:lstStyle/>
                <a:p>
                  <a:r>
                    <a:rPr lang="es-PE">
                      <a:noFill/>
                    </a:rPr>
                    <a:t> </a:t>
                  </a:r>
                </a:p>
              </p:txBody>
            </p:sp>
          </mc:Fallback>
        </mc:AlternateContent>
      </p:grpSp>
      <p:pic>
        <p:nvPicPr>
          <p:cNvPr id="1026" name="Picture 2" descr="Nuestro planeta Tierra y el Sistema Solar | Baamboozle - Baamboozle | The  Most Fun Classroom Games!">
            <a:extLst>
              <a:ext uri="{FF2B5EF4-FFF2-40B4-BE49-F238E27FC236}">
                <a16:creationId xmlns:a16="http://schemas.microsoft.com/office/drawing/2014/main" id="{C4572185-7BF0-F1FC-90BE-7385C60C0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652" y="2295485"/>
            <a:ext cx="4150988" cy="319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60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0D29182-2684-C532-CCD8-D328AB0478AC}"/>
              </a:ext>
            </a:extLst>
          </p:cNvPr>
          <p:cNvSpPr txBox="1"/>
          <p:nvPr/>
        </p:nvSpPr>
        <p:spPr>
          <a:xfrm>
            <a:off x="887820" y="1096194"/>
            <a:ext cx="2131277" cy="523220"/>
          </a:xfrm>
          <a:prstGeom prst="rect">
            <a:avLst/>
          </a:prstGeom>
          <a:noFill/>
        </p:spPr>
        <p:txBody>
          <a:bodyPr wrap="square">
            <a:spAutoFit/>
          </a:bodyPr>
          <a:lstStyle/>
          <a:p>
            <a:r>
              <a:rPr lang="es-PE" altLang="es-PE" sz="2800" b="1" dirty="0">
                <a:solidFill>
                  <a:srgbClr val="FF0000"/>
                </a:solidFill>
                <a:cs typeface="Arial" panose="020B0604020202020204" pitchFamily="34" charset="0"/>
              </a:rPr>
              <a:t>Actividad 2:</a:t>
            </a:r>
            <a:endParaRPr lang="es-PE" sz="2800" b="1" dirty="0">
              <a:solidFill>
                <a:srgbClr val="FF0000"/>
              </a:solidFill>
            </a:endParaRPr>
          </a:p>
        </p:txBody>
      </p:sp>
      <p:pic>
        <p:nvPicPr>
          <p:cNvPr id="1028" name="Picture 4" descr="Venta De Carruseles Para Niños - Beston Juegos Mecánicos Infantiles">
            <a:extLst>
              <a:ext uri="{FF2B5EF4-FFF2-40B4-BE49-F238E27FC236}">
                <a16:creationId xmlns:a16="http://schemas.microsoft.com/office/drawing/2014/main" id="{77003155-4968-1DCE-AF7D-8AD2FEAE1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1" y="1726325"/>
            <a:ext cx="5058100" cy="37935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3D62AC7-E5A0-9FE7-854A-93F7853BCC37}"/>
              </a:ext>
            </a:extLst>
          </p:cNvPr>
          <p:cNvSpPr txBox="1"/>
          <p:nvPr/>
        </p:nvSpPr>
        <p:spPr>
          <a:xfrm>
            <a:off x="656899" y="2278118"/>
            <a:ext cx="5058100" cy="2246769"/>
          </a:xfrm>
          <a:prstGeom prst="rect">
            <a:avLst/>
          </a:prstGeom>
          <a:noFill/>
        </p:spPr>
        <p:txBody>
          <a:bodyPr wrap="square">
            <a:spAutoFit/>
          </a:bodyPr>
          <a:lstStyle/>
          <a:p>
            <a:r>
              <a:rPr lang="es-419" sz="2800" spc="-5" dirty="0">
                <a:solidFill>
                  <a:srgbClr val="1F497C"/>
                </a:solidFill>
                <a:latin typeface="Calibri"/>
                <a:cs typeface="Calibri"/>
              </a:rPr>
              <a:t>Un caballo de carrusel da una vuelta completa en 24 segundos y está a 5 metros del eje de giro. Hallar su velocidad tangencial en m/s.</a:t>
            </a:r>
            <a:endParaRPr lang="es-PE" sz="2800" dirty="0"/>
          </a:p>
        </p:txBody>
      </p:sp>
    </p:spTree>
    <p:extLst>
      <p:ext uri="{BB962C8B-B14F-4D97-AF65-F5344CB8AC3E}">
        <p14:creationId xmlns:p14="http://schemas.microsoft.com/office/powerpoint/2010/main" val="390801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1664517C-4B38-FB4F-9A23-3D3F7D72E9D8}"/>
              </a:ext>
            </a:extLst>
          </p:cNvPr>
          <p:cNvSpPr txBox="1"/>
          <p:nvPr/>
        </p:nvSpPr>
        <p:spPr>
          <a:xfrm>
            <a:off x="314583" y="1552154"/>
            <a:ext cx="11562834" cy="4204934"/>
          </a:xfrm>
          <a:prstGeom prst="rect">
            <a:avLst/>
          </a:prstGeom>
          <a:noFill/>
        </p:spPr>
        <p:txBody>
          <a:bodyPr wrap="square">
            <a:spAutoFit/>
          </a:bodyPr>
          <a:lstStyle/>
          <a:p>
            <a:pPr algn="just">
              <a:lnSpc>
                <a:spcPct val="120000"/>
              </a:lnSpc>
              <a:buClr>
                <a:srgbClr val="FF0000"/>
              </a:buClr>
            </a:pPr>
            <a:r>
              <a:rPr lang="es-MX" sz="2500" b="1" dirty="0">
                <a:solidFill>
                  <a:srgbClr val="FF0000"/>
                </a:solidFill>
                <a:latin typeface="Arial" panose="020B0604020202020204" pitchFamily="34" charset="0"/>
                <a:cs typeface="Arial" panose="020B0604020202020204" pitchFamily="34" charset="0"/>
              </a:rPr>
              <a:t>Ejercicio 1:</a:t>
            </a:r>
            <a:r>
              <a:rPr lang="es-MX" sz="2500" dirty="0">
                <a:solidFill>
                  <a:srgbClr val="FF0000"/>
                </a:solidFill>
                <a:latin typeface="Arial" panose="020B0604020202020204" pitchFamily="34" charset="0"/>
                <a:cs typeface="Arial" panose="020B0604020202020204" pitchFamily="34" charset="0"/>
              </a:rPr>
              <a:t> </a:t>
            </a:r>
            <a:r>
              <a:rPr lang="es-MX" sz="2500" dirty="0">
                <a:latin typeface="Arial" panose="020B0604020202020204" pitchFamily="34" charset="0"/>
                <a:cs typeface="Arial" panose="020B0604020202020204" pitchFamily="34" charset="0"/>
              </a:rPr>
              <a:t>Un disco de 25 cm de radio gira uniformemente en sentido horario a 780 RPM. Hallar:</a:t>
            </a:r>
          </a:p>
          <a:p>
            <a:pPr marL="457200" indent="-457200" algn="just">
              <a:lnSpc>
                <a:spcPct val="120000"/>
              </a:lnSpc>
              <a:buClr>
                <a:srgbClr val="FF0000"/>
              </a:buClr>
              <a:buAutoNum type="alphaLcParenR"/>
            </a:pPr>
            <a:r>
              <a:rPr lang="es-MX" sz="2500" dirty="0">
                <a:latin typeface="Arial" panose="020B0604020202020204" pitchFamily="34" charset="0"/>
                <a:cs typeface="Arial" panose="020B0604020202020204" pitchFamily="34" charset="0"/>
              </a:rPr>
              <a:t>Su frecuencia (por segundo) y su periodo.</a:t>
            </a:r>
          </a:p>
          <a:p>
            <a:pPr marL="457200" indent="-457200" algn="just">
              <a:lnSpc>
                <a:spcPct val="120000"/>
              </a:lnSpc>
              <a:buClr>
                <a:srgbClr val="FF0000"/>
              </a:buClr>
              <a:buAutoNum type="alphaLcParenR"/>
            </a:pPr>
            <a:r>
              <a:rPr lang="es-MX" sz="2500" dirty="0">
                <a:latin typeface="Arial" panose="020B0604020202020204" pitchFamily="34" charset="0"/>
                <a:cs typeface="Arial" panose="020B0604020202020204" pitchFamily="34" charset="0"/>
              </a:rPr>
              <a:t>Su velocidad angular.</a:t>
            </a:r>
          </a:p>
          <a:p>
            <a:pPr marL="457200" indent="-457200" algn="just">
              <a:lnSpc>
                <a:spcPct val="120000"/>
              </a:lnSpc>
              <a:buClr>
                <a:srgbClr val="FF0000"/>
              </a:buClr>
              <a:buAutoNum type="alphaLcParenR"/>
            </a:pPr>
            <a:r>
              <a:rPr lang="es-MX" sz="2500" dirty="0">
                <a:latin typeface="Arial" panose="020B0604020202020204" pitchFamily="34" charset="0"/>
                <a:cs typeface="Arial" panose="020B0604020202020204" pitchFamily="34" charset="0"/>
              </a:rPr>
              <a:t>Su velocidad tangencial.</a:t>
            </a:r>
          </a:p>
          <a:p>
            <a:pPr marL="457200" indent="-457200" algn="just">
              <a:lnSpc>
                <a:spcPct val="120000"/>
              </a:lnSpc>
              <a:buClr>
                <a:srgbClr val="FF0000"/>
              </a:buClr>
              <a:buAutoNum type="alphaLcParenR"/>
            </a:pPr>
            <a:r>
              <a:rPr lang="es-PE" sz="2500" dirty="0">
                <a:latin typeface="Arial" panose="020B0604020202020204" pitchFamily="34" charset="0"/>
                <a:cs typeface="Arial" panose="020B0604020202020204" pitchFamily="34" charset="0"/>
              </a:rPr>
              <a:t>Si el disco gira durante 28 minutos y 20 segundos, hallar el número de revoluciones efectuadas.</a:t>
            </a:r>
          </a:p>
          <a:p>
            <a:pPr marL="457200" indent="-457200" algn="just">
              <a:lnSpc>
                <a:spcPct val="120000"/>
              </a:lnSpc>
              <a:buClr>
                <a:srgbClr val="FF0000"/>
              </a:buClr>
              <a:buAutoNum type="alphaLcParenR"/>
            </a:pPr>
            <a:r>
              <a:rPr lang="es-PE" sz="2500" dirty="0">
                <a:latin typeface="Arial" panose="020B0604020202020204" pitchFamily="34" charset="0"/>
                <a:cs typeface="Arial" panose="020B0604020202020204" pitchFamily="34" charset="0"/>
              </a:rPr>
              <a:t>Hallar el ángulo (en grados sexagesimales) que formará con la posición de origen al término del giro.</a:t>
            </a:r>
          </a:p>
        </p:txBody>
      </p:sp>
      <p:sp>
        <p:nvSpPr>
          <p:cNvPr id="30" name="Rectangle 23">
            <a:extLst>
              <a:ext uri="{FF2B5EF4-FFF2-40B4-BE49-F238E27FC236}">
                <a16:creationId xmlns:a16="http://schemas.microsoft.com/office/drawing/2014/main" id="{1A610093-CAA2-C609-8B78-F384BB9CC685}"/>
              </a:ext>
            </a:extLst>
          </p:cNvPr>
          <p:cNvSpPr>
            <a:spLocks noChangeArrowheads="1"/>
          </p:cNvSpPr>
          <p:nvPr/>
        </p:nvSpPr>
        <p:spPr bwMode="auto">
          <a:xfrm>
            <a:off x="2459671" y="3332178"/>
            <a:ext cx="192142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32" name="Rectangle 25">
            <a:extLst>
              <a:ext uri="{FF2B5EF4-FFF2-40B4-BE49-F238E27FC236}">
                <a16:creationId xmlns:a16="http://schemas.microsoft.com/office/drawing/2014/main" id="{5F84FEE3-27E8-3847-5C0C-670D4A4DDAFB}"/>
              </a:ext>
            </a:extLst>
          </p:cNvPr>
          <p:cNvSpPr>
            <a:spLocks noChangeArrowheads="1"/>
          </p:cNvSpPr>
          <p:nvPr/>
        </p:nvSpPr>
        <p:spPr bwMode="auto">
          <a:xfrm>
            <a:off x="2459671" y="3776678"/>
            <a:ext cx="148909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40" name="Rectangle 31">
            <a:extLst>
              <a:ext uri="{FF2B5EF4-FFF2-40B4-BE49-F238E27FC236}">
                <a16:creationId xmlns:a16="http://schemas.microsoft.com/office/drawing/2014/main" id="{26955DA4-52E3-7F09-C20A-327A0E52FA59}"/>
              </a:ext>
            </a:extLst>
          </p:cNvPr>
          <p:cNvSpPr>
            <a:spLocks noChangeArrowheads="1"/>
          </p:cNvSpPr>
          <p:nvPr/>
        </p:nvSpPr>
        <p:spPr bwMode="auto">
          <a:xfrm>
            <a:off x="0" y="5487601"/>
            <a:ext cx="1880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42" name="Rectangle 33">
            <a:extLst>
              <a:ext uri="{FF2B5EF4-FFF2-40B4-BE49-F238E27FC236}">
                <a16:creationId xmlns:a16="http://schemas.microsoft.com/office/drawing/2014/main" id="{7E44DDAC-18C2-ABB5-C9E9-D5801F6D9318}"/>
              </a:ext>
            </a:extLst>
          </p:cNvPr>
          <p:cNvSpPr>
            <a:spLocks noChangeArrowheads="1"/>
          </p:cNvSpPr>
          <p:nvPr/>
        </p:nvSpPr>
        <p:spPr bwMode="auto">
          <a:xfrm>
            <a:off x="1342071" y="781028"/>
            <a:ext cx="18910300" cy="27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pic>
        <p:nvPicPr>
          <p:cNvPr id="4098" name="Picture 2" descr="Disco Giratorio De Rectificadora Con Iluminación Solar Una Máquina Para  Girar Una Forma Redonda Amoladora Primer Plano Del Disco Giratorio De La  Máquina Rectificadora Foto de stock y más banco de imágenes">
            <a:extLst>
              <a:ext uri="{FF2B5EF4-FFF2-40B4-BE49-F238E27FC236}">
                <a16:creationId xmlns:a16="http://schemas.microsoft.com/office/drawing/2014/main" id="{97F4438E-C23B-24AA-F1AE-57F3314D5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2177" y="2324072"/>
            <a:ext cx="2080304" cy="138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7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5CDD36-5CF6-4B52-9AB3-D82BF68DEE6F}"/>
              </a:ext>
            </a:extLst>
          </p:cNvPr>
          <p:cNvSpPr txBox="1"/>
          <p:nvPr/>
        </p:nvSpPr>
        <p:spPr>
          <a:xfrm>
            <a:off x="629166" y="1650712"/>
            <a:ext cx="11562834" cy="3281604"/>
          </a:xfrm>
          <a:prstGeom prst="rect">
            <a:avLst/>
          </a:prstGeom>
          <a:noFill/>
        </p:spPr>
        <p:txBody>
          <a:bodyPr wrap="square">
            <a:spAutoFit/>
          </a:bodyPr>
          <a:lstStyle/>
          <a:p>
            <a:pPr algn="just">
              <a:lnSpc>
                <a:spcPct val="120000"/>
              </a:lnSpc>
              <a:buClr>
                <a:srgbClr val="FF0000"/>
              </a:buClr>
            </a:pPr>
            <a:r>
              <a:rPr lang="es-MX" sz="2500" b="1" dirty="0">
                <a:solidFill>
                  <a:srgbClr val="FF0000"/>
                </a:solidFill>
                <a:latin typeface="Arial" panose="020B0604020202020204" pitchFamily="34" charset="0"/>
                <a:cs typeface="Arial" panose="020B0604020202020204" pitchFamily="34" charset="0"/>
              </a:rPr>
              <a:t>Ejercicio 2:</a:t>
            </a:r>
            <a:r>
              <a:rPr lang="es-MX" sz="2500" dirty="0">
                <a:solidFill>
                  <a:srgbClr val="FF0000"/>
                </a:solidFill>
                <a:latin typeface="Arial" panose="020B0604020202020204" pitchFamily="34" charset="0"/>
                <a:cs typeface="Arial" panose="020B0604020202020204" pitchFamily="34" charset="0"/>
              </a:rPr>
              <a:t> </a:t>
            </a:r>
            <a:r>
              <a:rPr lang="es-MX" sz="2500" dirty="0">
                <a:latin typeface="Arial" panose="020B0604020202020204" pitchFamily="34" charset="0"/>
                <a:cs typeface="Arial" panose="020B0604020202020204" pitchFamily="34" charset="0"/>
              </a:rPr>
              <a:t>Un vehículo se desplaza a 72 km/h sobre una carretera. Si el radio desde el centro del aro a la superficie de la llanta del vehículo mide 10 pulgadas, hallar:</a:t>
            </a:r>
          </a:p>
          <a:p>
            <a:pPr marL="457200" indent="-457200" algn="just">
              <a:lnSpc>
                <a:spcPct val="120000"/>
              </a:lnSpc>
              <a:buClr>
                <a:srgbClr val="FF0000"/>
              </a:buClr>
              <a:buAutoNum type="alphaLcParenR"/>
            </a:pPr>
            <a:r>
              <a:rPr lang="es-MX" sz="2500" dirty="0">
                <a:latin typeface="Arial" panose="020B0604020202020204" pitchFamily="34" charset="0"/>
                <a:cs typeface="Arial" panose="020B0604020202020204" pitchFamily="34" charset="0"/>
              </a:rPr>
              <a:t>Su velocidad tangencial en m/s.</a:t>
            </a:r>
          </a:p>
          <a:p>
            <a:pPr marL="457200" indent="-457200" algn="just">
              <a:lnSpc>
                <a:spcPct val="120000"/>
              </a:lnSpc>
              <a:buClr>
                <a:srgbClr val="FF0000"/>
              </a:buClr>
              <a:buFontTx/>
              <a:buAutoNum type="alphaLcParenR"/>
            </a:pPr>
            <a:r>
              <a:rPr lang="es-MX" sz="2500" dirty="0">
                <a:latin typeface="Arial" panose="020B0604020202020204" pitchFamily="34" charset="0"/>
                <a:cs typeface="Arial" panose="020B0604020202020204" pitchFamily="34" charset="0"/>
              </a:rPr>
              <a:t>Su velocidad angular.</a:t>
            </a:r>
          </a:p>
          <a:p>
            <a:pPr marL="457200" indent="-457200" algn="just">
              <a:lnSpc>
                <a:spcPct val="120000"/>
              </a:lnSpc>
              <a:buClr>
                <a:srgbClr val="FF0000"/>
              </a:buClr>
              <a:buFontTx/>
              <a:buAutoNum type="alphaLcParenR"/>
            </a:pPr>
            <a:r>
              <a:rPr lang="es-MX" sz="2500" dirty="0">
                <a:latin typeface="Arial" panose="020B0604020202020204" pitchFamily="34" charset="0"/>
                <a:cs typeface="Arial" panose="020B0604020202020204" pitchFamily="34" charset="0"/>
              </a:rPr>
              <a:t>Su periodo y su frecuencia (por segundo).</a:t>
            </a:r>
          </a:p>
          <a:p>
            <a:pPr marL="457200" indent="-457200" algn="just">
              <a:lnSpc>
                <a:spcPct val="120000"/>
              </a:lnSpc>
              <a:buClr>
                <a:srgbClr val="FF0000"/>
              </a:buClr>
              <a:buAutoNum type="alphaLcParenR"/>
            </a:pPr>
            <a:r>
              <a:rPr lang="es-PE" sz="2500" dirty="0">
                <a:latin typeface="Arial" panose="020B0604020202020204" pitchFamily="34" charset="0"/>
                <a:cs typeface="Arial" panose="020B0604020202020204" pitchFamily="34" charset="0"/>
              </a:rPr>
              <a:t>Si el vehículo recorre 24 km, hallar el número de revoluciones efectuadas.</a:t>
            </a:r>
          </a:p>
        </p:txBody>
      </p:sp>
      <p:sp>
        <p:nvSpPr>
          <p:cNvPr id="4" name="Rectangle 23">
            <a:extLst>
              <a:ext uri="{FF2B5EF4-FFF2-40B4-BE49-F238E27FC236}">
                <a16:creationId xmlns:a16="http://schemas.microsoft.com/office/drawing/2014/main" id="{16955EC7-DD0F-830A-5B36-D6723CBFBA0E}"/>
              </a:ext>
            </a:extLst>
          </p:cNvPr>
          <p:cNvSpPr>
            <a:spLocks noChangeArrowheads="1"/>
          </p:cNvSpPr>
          <p:nvPr/>
        </p:nvSpPr>
        <p:spPr bwMode="auto">
          <a:xfrm>
            <a:off x="1604210" y="3245795"/>
            <a:ext cx="192142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dirty="0"/>
          </a:p>
        </p:txBody>
      </p:sp>
      <p:sp>
        <p:nvSpPr>
          <p:cNvPr id="6" name="Rectangle 31">
            <a:extLst>
              <a:ext uri="{FF2B5EF4-FFF2-40B4-BE49-F238E27FC236}">
                <a16:creationId xmlns:a16="http://schemas.microsoft.com/office/drawing/2014/main" id="{161119F3-BDDF-969E-BA96-E886CB9D2743}"/>
              </a:ext>
            </a:extLst>
          </p:cNvPr>
          <p:cNvSpPr>
            <a:spLocks noChangeArrowheads="1"/>
          </p:cNvSpPr>
          <p:nvPr/>
        </p:nvSpPr>
        <p:spPr bwMode="auto">
          <a:xfrm>
            <a:off x="-855461" y="5401218"/>
            <a:ext cx="1880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7" name="Rectangle 33">
            <a:extLst>
              <a:ext uri="{FF2B5EF4-FFF2-40B4-BE49-F238E27FC236}">
                <a16:creationId xmlns:a16="http://schemas.microsoft.com/office/drawing/2014/main" id="{5FD0CFB6-FC64-FDA4-E0D5-587A3B0349A4}"/>
              </a:ext>
            </a:extLst>
          </p:cNvPr>
          <p:cNvSpPr>
            <a:spLocks noChangeArrowheads="1"/>
          </p:cNvSpPr>
          <p:nvPr/>
        </p:nvSpPr>
        <p:spPr bwMode="auto">
          <a:xfrm>
            <a:off x="486610" y="694645"/>
            <a:ext cx="18910300" cy="27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pic>
        <p:nvPicPr>
          <p:cNvPr id="9" name="Picture 2" descr="Autos sedán medianos que son fantásticos para viajar por carretera">
            <a:extLst>
              <a:ext uri="{FF2B5EF4-FFF2-40B4-BE49-F238E27FC236}">
                <a16:creationId xmlns:a16="http://schemas.microsoft.com/office/drawing/2014/main" id="{EE9EBFA9-0E0D-734A-6F7C-22A0B4DBC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309" y="2729542"/>
            <a:ext cx="2429164" cy="16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3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C15D3C-8A88-2B41-AF9B-92152F043F62}"/>
              </a:ext>
            </a:extLst>
          </p:cNvPr>
          <p:cNvSpPr>
            <a:spLocks noChangeArrowheads="1"/>
          </p:cNvSpPr>
          <p:nvPr/>
        </p:nvSpPr>
        <p:spPr bwMode="auto">
          <a:xfrm>
            <a:off x="687112" y="1836955"/>
            <a:ext cx="2430463" cy="647700"/>
          </a:xfrm>
          <a:prstGeom prst="rect">
            <a:avLst/>
          </a:prstGeom>
          <a:noFill/>
          <a:ln w="9525" algn="ctr">
            <a:noFill/>
            <a:miter lim="800000"/>
            <a:headEnd/>
            <a:tailEnd/>
          </a:ln>
        </p:spPr>
        <p:txBody>
          <a:bodyPr lIns="59524" tIns="0" rIns="19841" bIns="0" anchor="ctr"/>
          <a:lstStyle/>
          <a:p>
            <a:pPr algn="ctr" eaLnBrk="1" hangingPunct="1">
              <a:spcBef>
                <a:spcPct val="0"/>
              </a:spcBef>
            </a:pPr>
            <a:r>
              <a:rPr lang="es-ES" sz="3000" dirty="0">
                <a:solidFill>
                  <a:srgbClr val="CC9900"/>
                </a:solidFill>
              </a:rPr>
              <a:t>OBJETIVOS</a:t>
            </a:r>
            <a:endParaRPr lang="es-PE" sz="3000" dirty="0">
              <a:solidFill>
                <a:srgbClr val="CC9900"/>
              </a:solidFill>
            </a:endParaRPr>
          </a:p>
        </p:txBody>
      </p:sp>
      <p:sp>
        <p:nvSpPr>
          <p:cNvPr id="5" name="Line 5">
            <a:extLst>
              <a:ext uri="{FF2B5EF4-FFF2-40B4-BE49-F238E27FC236}">
                <a16:creationId xmlns:a16="http://schemas.microsoft.com/office/drawing/2014/main" id="{C6439F0D-E50C-0D43-8D0D-47701CA3F4B1}"/>
              </a:ext>
            </a:extLst>
          </p:cNvPr>
          <p:cNvSpPr>
            <a:spLocks noChangeShapeType="1"/>
          </p:cNvSpPr>
          <p:nvPr/>
        </p:nvSpPr>
        <p:spPr bwMode="auto">
          <a:xfrm>
            <a:off x="3189212" y="1844452"/>
            <a:ext cx="471" cy="4465290"/>
          </a:xfrm>
          <a:prstGeom prst="line">
            <a:avLst/>
          </a:prstGeom>
          <a:noFill/>
          <a:ln w="28575">
            <a:solidFill>
              <a:srgbClr val="CC3300"/>
            </a:solidFill>
            <a:round/>
            <a:headEnd/>
            <a:tailEnd/>
          </a:ln>
        </p:spPr>
        <p:txBody>
          <a:bodyPr/>
          <a:lstStyle/>
          <a:p>
            <a:endParaRPr lang="es-PE"/>
          </a:p>
        </p:txBody>
      </p:sp>
      <p:sp>
        <p:nvSpPr>
          <p:cNvPr id="6" name="Line 6">
            <a:extLst>
              <a:ext uri="{FF2B5EF4-FFF2-40B4-BE49-F238E27FC236}">
                <a16:creationId xmlns:a16="http://schemas.microsoft.com/office/drawing/2014/main" id="{B34A5AB2-2A0E-9D48-B21B-51D37045F1FD}"/>
              </a:ext>
            </a:extLst>
          </p:cNvPr>
          <p:cNvSpPr>
            <a:spLocks noChangeShapeType="1"/>
          </p:cNvSpPr>
          <p:nvPr/>
        </p:nvSpPr>
        <p:spPr bwMode="auto">
          <a:xfrm flipH="1">
            <a:off x="812724" y="1836955"/>
            <a:ext cx="2376488" cy="0"/>
          </a:xfrm>
          <a:prstGeom prst="line">
            <a:avLst/>
          </a:prstGeom>
          <a:noFill/>
          <a:ln w="28575">
            <a:solidFill>
              <a:srgbClr val="CC3300"/>
            </a:solidFill>
            <a:round/>
            <a:headEnd/>
            <a:tailEnd/>
          </a:ln>
        </p:spPr>
        <p:txBody>
          <a:bodyPr/>
          <a:lstStyle/>
          <a:p>
            <a:endParaRPr lang="es-PE"/>
          </a:p>
        </p:txBody>
      </p:sp>
      <p:pic>
        <p:nvPicPr>
          <p:cNvPr id="1026" name="Picture 2" descr="Aula Virtual de la Escuela Militar de Chorrillos">
            <a:extLst>
              <a:ext uri="{FF2B5EF4-FFF2-40B4-BE49-F238E27FC236}">
                <a16:creationId xmlns:a16="http://schemas.microsoft.com/office/drawing/2014/main" id="{652810BD-FC77-4721-A276-3FD676728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42" y="2869035"/>
            <a:ext cx="2429980" cy="192046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2ED91A3-C47E-C4AC-77A0-03E11C499D32}"/>
              </a:ext>
            </a:extLst>
          </p:cNvPr>
          <p:cNvSpPr txBox="1"/>
          <p:nvPr/>
        </p:nvSpPr>
        <p:spPr>
          <a:xfrm>
            <a:off x="3837374" y="2027315"/>
            <a:ext cx="7190470" cy="3416320"/>
          </a:xfrm>
          <a:prstGeom prst="rect">
            <a:avLst/>
          </a:prstGeom>
          <a:noFill/>
        </p:spPr>
        <p:txBody>
          <a:bodyPr wrap="square">
            <a:spAutoFit/>
          </a:bodyPr>
          <a:lstStyle/>
          <a:p>
            <a:pPr marL="12700" marR="5080" algn="just">
              <a:spcBef>
                <a:spcPts val="100"/>
              </a:spcBef>
              <a:buClr>
                <a:srgbClr val="632523"/>
              </a:buClr>
              <a:tabLst>
                <a:tab pos="469265" algn="l"/>
                <a:tab pos="469900" algn="l"/>
                <a:tab pos="1763395" algn="l"/>
              </a:tabLst>
            </a:pPr>
            <a:r>
              <a:rPr lang="es-PE" altLang="es-PE" sz="2400" dirty="0">
                <a:latin typeface="Times New Roman" panose="02020603050405020304" pitchFamily="18" charset="0"/>
                <a:cs typeface="Times New Roman" panose="02020603050405020304" pitchFamily="18" charset="0"/>
              </a:rPr>
              <a:t>Al finalizar el cadete estará en facultad de</a:t>
            </a:r>
            <a:r>
              <a:rPr lang="es-PE" altLang="es-PE" sz="2400" dirty="0"/>
              <a:t> </a:t>
            </a:r>
            <a:r>
              <a:rPr lang="es-ES" sz="2400" dirty="0">
                <a:latin typeface="Times New Roman" panose="02020603050405020304" pitchFamily="18" charset="0"/>
                <a:cs typeface="Times New Roman" panose="02020603050405020304" pitchFamily="18" charset="0"/>
              </a:rPr>
              <a:t>determinar magnitudes del movimiento circular uniforme y uniformemente variado tales como  velocidad tangencial, velocidad angular, frecuencia angular, aceleración tangencial y aceleración angular; describir	las características de la relación entre  velocidad  tangencial y angular, así como también la relación entre aceleración tangencial y angular, e identificar las aplicaciones del movimiento circular en la  ciencia y la tecnología.</a:t>
            </a:r>
          </a:p>
        </p:txBody>
      </p:sp>
    </p:spTree>
    <p:extLst>
      <p:ext uri="{BB962C8B-B14F-4D97-AF65-F5344CB8AC3E}">
        <p14:creationId xmlns:p14="http://schemas.microsoft.com/office/powerpoint/2010/main" val="46773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5EB7A0D-6BA3-3737-A5EA-5D450A577E1B}"/>
              </a:ext>
            </a:extLst>
          </p:cNvPr>
          <p:cNvSpPr txBox="1"/>
          <p:nvPr/>
        </p:nvSpPr>
        <p:spPr>
          <a:xfrm>
            <a:off x="668908" y="1433008"/>
            <a:ext cx="11562834" cy="2819939"/>
          </a:xfrm>
          <a:prstGeom prst="rect">
            <a:avLst/>
          </a:prstGeom>
          <a:noFill/>
        </p:spPr>
        <p:txBody>
          <a:bodyPr wrap="square">
            <a:spAutoFit/>
          </a:bodyPr>
          <a:lstStyle/>
          <a:p>
            <a:pPr algn="just">
              <a:lnSpc>
                <a:spcPct val="120000"/>
              </a:lnSpc>
              <a:buClr>
                <a:srgbClr val="FF0000"/>
              </a:buClr>
            </a:pPr>
            <a:r>
              <a:rPr lang="es-MX" sz="2500" b="1" dirty="0">
                <a:solidFill>
                  <a:srgbClr val="FF0000"/>
                </a:solidFill>
                <a:latin typeface="Arial" panose="020B0604020202020204" pitchFamily="34" charset="0"/>
                <a:cs typeface="Arial" panose="020B0604020202020204" pitchFamily="34" charset="0"/>
              </a:rPr>
              <a:t>Ejercicio 3:</a:t>
            </a:r>
            <a:r>
              <a:rPr lang="es-MX" sz="2500" dirty="0">
                <a:solidFill>
                  <a:srgbClr val="FF0000"/>
                </a:solidFill>
                <a:latin typeface="Arial" panose="020B0604020202020204" pitchFamily="34" charset="0"/>
                <a:cs typeface="Arial" panose="020B0604020202020204" pitchFamily="34" charset="0"/>
              </a:rPr>
              <a:t> </a:t>
            </a:r>
            <a:r>
              <a:rPr lang="es-MX" sz="2500" dirty="0">
                <a:latin typeface="Arial" panose="020B0604020202020204" pitchFamily="34" charset="0"/>
                <a:cs typeface="Arial" panose="020B0604020202020204" pitchFamily="34" charset="0"/>
              </a:rPr>
              <a:t>Un tanque sobre orugas tiene una rueda pequeña de 10 cm de radio y una rueda grande de 15 cm de radio. Si la rueda grande gira a 600 RPM, hallar:</a:t>
            </a:r>
          </a:p>
          <a:p>
            <a:pPr marL="457200" indent="-457200" algn="just">
              <a:lnSpc>
                <a:spcPct val="120000"/>
              </a:lnSpc>
              <a:buClr>
                <a:srgbClr val="FF0000"/>
              </a:buClr>
              <a:buFontTx/>
              <a:buAutoNum type="alphaLcParenR"/>
            </a:pPr>
            <a:r>
              <a:rPr lang="es-MX" sz="2500" dirty="0">
                <a:latin typeface="Arial" panose="020B0604020202020204" pitchFamily="34" charset="0"/>
                <a:cs typeface="Arial" panose="020B0604020202020204" pitchFamily="34" charset="0"/>
              </a:rPr>
              <a:t>La velocidad angular de la rueda grande.</a:t>
            </a:r>
          </a:p>
          <a:p>
            <a:pPr marL="457200" indent="-457200" algn="just">
              <a:lnSpc>
                <a:spcPct val="120000"/>
              </a:lnSpc>
              <a:buClr>
                <a:srgbClr val="FF0000"/>
              </a:buClr>
              <a:buAutoNum type="alphaLcParenR"/>
            </a:pPr>
            <a:r>
              <a:rPr lang="es-MX" sz="2500" dirty="0">
                <a:latin typeface="Arial" panose="020B0604020202020204" pitchFamily="34" charset="0"/>
                <a:cs typeface="Arial" panose="020B0604020202020204" pitchFamily="34" charset="0"/>
              </a:rPr>
              <a:t>La velocidad del tanque en km/h.</a:t>
            </a:r>
          </a:p>
          <a:p>
            <a:pPr marL="457200" indent="-457200" algn="just">
              <a:lnSpc>
                <a:spcPct val="120000"/>
              </a:lnSpc>
              <a:buClr>
                <a:srgbClr val="FF0000"/>
              </a:buClr>
              <a:buFontTx/>
              <a:buAutoNum type="alphaLcParenR"/>
            </a:pPr>
            <a:r>
              <a:rPr lang="es-MX" sz="2500" dirty="0">
                <a:latin typeface="Arial" panose="020B0604020202020204" pitchFamily="34" charset="0"/>
                <a:cs typeface="Arial" panose="020B0604020202020204" pitchFamily="34" charset="0"/>
              </a:rPr>
              <a:t>La velocidad angular de la rueda pequeña.</a:t>
            </a:r>
          </a:p>
        </p:txBody>
      </p:sp>
      <p:sp>
        <p:nvSpPr>
          <p:cNvPr id="4" name="Rectangle 31">
            <a:extLst>
              <a:ext uri="{FF2B5EF4-FFF2-40B4-BE49-F238E27FC236}">
                <a16:creationId xmlns:a16="http://schemas.microsoft.com/office/drawing/2014/main" id="{994CC52C-43C7-35B7-BE3B-B5198692D582}"/>
              </a:ext>
            </a:extLst>
          </p:cNvPr>
          <p:cNvSpPr>
            <a:spLocks noChangeArrowheads="1"/>
          </p:cNvSpPr>
          <p:nvPr/>
        </p:nvSpPr>
        <p:spPr bwMode="auto">
          <a:xfrm>
            <a:off x="-554847" y="5274292"/>
            <a:ext cx="1880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5" name="Rectangle 33">
            <a:extLst>
              <a:ext uri="{FF2B5EF4-FFF2-40B4-BE49-F238E27FC236}">
                <a16:creationId xmlns:a16="http://schemas.microsoft.com/office/drawing/2014/main" id="{AD9F1E86-C570-4D0E-5D8B-34C95DEF3128}"/>
              </a:ext>
            </a:extLst>
          </p:cNvPr>
          <p:cNvSpPr>
            <a:spLocks noChangeArrowheads="1"/>
          </p:cNvSpPr>
          <p:nvPr/>
        </p:nvSpPr>
        <p:spPr bwMode="auto">
          <a:xfrm>
            <a:off x="787224" y="567719"/>
            <a:ext cx="18910300" cy="27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pic>
        <p:nvPicPr>
          <p:cNvPr id="5124" name="Picture 4" descr="Tanque Guerra Batalla - Gráficos vectoriales gratis en Pixabay">
            <a:extLst>
              <a:ext uri="{FF2B5EF4-FFF2-40B4-BE49-F238E27FC236}">
                <a16:creationId xmlns:a16="http://schemas.microsoft.com/office/drawing/2014/main" id="{22BD0219-71B7-DD24-065B-F8F687DCD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579" y="2711425"/>
            <a:ext cx="2918691" cy="169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752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2B59DDD6-AF71-E9CA-988D-C41F38EB09C0}"/>
              </a:ext>
            </a:extLst>
          </p:cNvPr>
          <p:cNvSpPr>
            <a:spLocks noGrp="1"/>
          </p:cNvSpPr>
          <p:nvPr/>
        </p:nvSpPr>
        <p:spPr>
          <a:xfrm>
            <a:off x="1058917" y="1308510"/>
            <a:ext cx="8755117" cy="435133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s-419" sz="6600" b="1" dirty="0">
                <a:solidFill>
                  <a:srgbClr val="0070C0"/>
                </a:solidFill>
              </a:rPr>
              <a:t>SEGUNDA PARTE</a:t>
            </a:r>
          </a:p>
          <a:p>
            <a:pPr marL="0" indent="0">
              <a:buNone/>
            </a:pPr>
            <a:endParaRPr lang="es-419" sz="6600" b="1" dirty="0"/>
          </a:p>
          <a:p>
            <a:pPr marL="0" indent="0">
              <a:buNone/>
            </a:pPr>
            <a:r>
              <a:rPr lang="es-419" sz="4400" b="1" dirty="0">
                <a:solidFill>
                  <a:srgbClr val="C00000"/>
                </a:solidFill>
              </a:rPr>
              <a:t>Movimiento circular uniformemente variado</a:t>
            </a:r>
            <a:endParaRPr lang="es-PE" sz="4400" b="1" dirty="0">
              <a:solidFill>
                <a:srgbClr val="C00000"/>
              </a:solidFill>
            </a:endParaRPr>
          </a:p>
        </p:txBody>
      </p:sp>
    </p:spTree>
    <p:extLst>
      <p:ext uri="{BB962C8B-B14F-4D97-AF65-F5344CB8AC3E}">
        <p14:creationId xmlns:p14="http://schemas.microsoft.com/office/powerpoint/2010/main" val="158796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5B2C9D9-DD99-E239-8C31-439052EC8AE1}"/>
              </a:ext>
            </a:extLst>
          </p:cNvPr>
          <p:cNvSpPr txBox="1"/>
          <p:nvPr/>
        </p:nvSpPr>
        <p:spPr>
          <a:xfrm>
            <a:off x="1261438" y="1585586"/>
            <a:ext cx="5790381" cy="2523768"/>
          </a:xfrm>
          <a:prstGeom prst="rect">
            <a:avLst/>
          </a:prstGeom>
          <a:noFill/>
        </p:spPr>
        <p:txBody>
          <a:bodyPr wrap="square">
            <a:spAutoFit/>
          </a:bodyPr>
          <a:lstStyle/>
          <a:p>
            <a:pPr algn="l"/>
            <a:endParaRPr lang="es-ES" b="0" i="0" dirty="0">
              <a:solidFill>
                <a:srgbClr val="212529"/>
              </a:solidFill>
              <a:effectLst/>
              <a:latin typeface="Open Sans" panose="020B0606030504020204" pitchFamily="34" charset="0"/>
            </a:endParaRPr>
          </a:p>
          <a:p>
            <a:pPr algn="l"/>
            <a:r>
              <a:rPr lang="es-ES" sz="2800" b="0" i="0" dirty="0">
                <a:solidFill>
                  <a:srgbClr val="212529"/>
                </a:solidFill>
                <a:effectLst/>
                <a:latin typeface="Open Sans" panose="020B0606030504020204" pitchFamily="34" charset="0"/>
              </a:rPr>
              <a:t>El </a:t>
            </a:r>
            <a:r>
              <a:rPr lang="es-ES" sz="2800" b="1" i="0" dirty="0">
                <a:solidFill>
                  <a:srgbClr val="0088CC"/>
                </a:solidFill>
                <a:effectLst/>
                <a:latin typeface="Shadows Into Light"/>
              </a:rPr>
              <a:t>movimiento circular uniformemente variado </a:t>
            </a:r>
            <a:r>
              <a:rPr lang="es-ES" sz="2800" b="0" i="0" dirty="0">
                <a:solidFill>
                  <a:srgbClr val="212529"/>
                </a:solidFill>
                <a:effectLst/>
                <a:latin typeface="Open Sans" panose="020B0606030504020204" pitchFamily="34" charset="0"/>
              </a:rPr>
              <a:t>es un movimiento de</a:t>
            </a:r>
            <a:r>
              <a:rPr lang="es-ES" sz="2800" b="1" i="1" dirty="0">
                <a:solidFill>
                  <a:srgbClr val="212529"/>
                </a:solidFill>
                <a:effectLst/>
                <a:latin typeface="Open Sans" panose="020B0606030504020204" pitchFamily="34" charset="0"/>
              </a:rPr>
              <a:t> trayectoria circular </a:t>
            </a:r>
            <a:r>
              <a:rPr lang="es-ES" sz="2800" b="0" i="0" dirty="0">
                <a:solidFill>
                  <a:srgbClr val="212529"/>
                </a:solidFill>
                <a:effectLst/>
                <a:latin typeface="Open Sans" panose="020B0606030504020204" pitchFamily="34" charset="0"/>
              </a:rPr>
              <a:t>en el que </a:t>
            </a:r>
            <a:r>
              <a:rPr lang="es-ES" sz="2800" b="1" i="1" dirty="0">
                <a:solidFill>
                  <a:srgbClr val="212529"/>
                </a:solidFill>
                <a:effectLst/>
                <a:latin typeface="Open Sans" panose="020B0606030504020204" pitchFamily="34" charset="0"/>
              </a:rPr>
              <a:t>la velocidad angular varía de modo uniforme</a:t>
            </a:r>
            <a:r>
              <a:rPr lang="es-ES" sz="2800" b="0" i="0" dirty="0">
                <a:solidFill>
                  <a:srgbClr val="212529"/>
                </a:solidFill>
                <a:effectLst/>
                <a:latin typeface="Open Sans" panose="020B0606030504020204" pitchFamily="34" charset="0"/>
              </a:rPr>
              <a:t>. </a:t>
            </a:r>
          </a:p>
        </p:txBody>
      </p:sp>
      <p:sp>
        <p:nvSpPr>
          <p:cNvPr id="4" name="object 5">
            <a:extLst>
              <a:ext uri="{FF2B5EF4-FFF2-40B4-BE49-F238E27FC236}">
                <a16:creationId xmlns:a16="http://schemas.microsoft.com/office/drawing/2014/main" id="{F514BC35-C46F-CFE4-1A24-3C8EA99CDF7A}"/>
              </a:ext>
            </a:extLst>
          </p:cNvPr>
          <p:cNvSpPr txBox="1">
            <a:spLocks/>
          </p:cNvSpPr>
          <p:nvPr/>
        </p:nvSpPr>
        <p:spPr>
          <a:xfrm>
            <a:off x="1342747" y="207739"/>
            <a:ext cx="4943754" cy="87459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PE" sz="2800" b="1" spc="-15" dirty="0">
                <a:solidFill>
                  <a:srgbClr val="1F497C"/>
                </a:solidFill>
                <a:latin typeface="Calibri"/>
                <a:cs typeface="Calibri"/>
              </a:rPr>
              <a:t>MOVIMIENTO</a:t>
            </a:r>
            <a:r>
              <a:rPr lang="es-PE" sz="2800" b="1" spc="-60" dirty="0">
                <a:solidFill>
                  <a:srgbClr val="1F497C"/>
                </a:solidFill>
                <a:latin typeface="Calibri"/>
                <a:cs typeface="Calibri"/>
              </a:rPr>
              <a:t> </a:t>
            </a:r>
            <a:r>
              <a:rPr lang="es-PE" sz="2800" b="1" spc="-10" dirty="0">
                <a:solidFill>
                  <a:srgbClr val="1F497C"/>
                </a:solidFill>
                <a:latin typeface="Calibri"/>
                <a:cs typeface="Calibri"/>
              </a:rPr>
              <a:t>CIRCULAR UNIFORMEMENTE VARIADO</a:t>
            </a:r>
            <a:endParaRPr lang="es-PE" sz="2800" b="1" dirty="0">
              <a:latin typeface="Calibri"/>
              <a:cs typeface="Calibri"/>
            </a:endParaRPr>
          </a:p>
        </p:txBody>
      </p:sp>
      <p:sp>
        <p:nvSpPr>
          <p:cNvPr id="5" name="object 5">
            <a:extLst>
              <a:ext uri="{FF2B5EF4-FFF2-40B4-BE49-F238E27FC236}">
                <a16:creationId xmlns:a16="http://schemas.microsoft.com/office/drawing/2014/main" id="{BC7377BA-27ED-4A17-DC53-D1C87CE7A075}"/>
              </a:ext>
            </a:extLst>
          </p:cNvPr>
          <p:cNvSpPr txBox="1">
            <a:spLocks/>
          </p:cNvSpPr>
          <p:nvPr/>
        </p:nvSpPr>
        <p:spPr>
          <a:xfrm>
            <a:off x="1271726" y="1047055"/>
            <a:ext cx="5325660" cy="443711"/>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PE" sz="2800" b="1" spc="-15" dirty="0">
                <a:solidFill>
                  <a:srgbClr val="1F497C"/>
                </a:solidFill>
                <a:latin typeface="Calibri"/>
                <a:cs typeface="Calibri"/>
              </a:rPr>
              <a:t>(M</a:t>
            </a:r>
            <a:r>
              <a:rPr lang="es-PE" sz="2800" b="1" spc="-10" dirty="0">
                <a:solidFill>
                  <a:srgbClr val="1F497C"/>
                </a:solidFill>
                <a:latin typeface="Calibri"/>
                <a:cs typeface="Calibri"/>
              </a:rPr>
              <a:t>CUV)</a:t>
            </a:r>
            <a:endParaRPr lang="es-PE" sz="2800" b="1" dirty="0">
              <a:latin typeface="Calibri"/>
              <a:cs typeface="Calibri"/>
            </a:endParaRPr>
          </a:p>
        </p:txBody>
      </p:sp>
      <p:pic>
        <p:nvPicPr>
          <p:cNvPr id="2052" name="Picture 4">
            <a:extLst>
              <a:ext uri="{FF2B5EF4-FFF2-40B4-BE49-F238E27FC236}">
                <a16:creationId xmlns:a16="http://schemas.microsoft.com/office/drawing/2014/main" id="{31A2C427-0532-EEC2-8C2B-88902BE33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0" y="4641899"/>
            <a:ext cx="2607170" cy="17051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D5D0F60-809F-CC40-1EA7-FCD2FDC61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735" y="883249"/>
            <a:ext cx="2800073" cy="18667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Movimiento Circular Acelerado - ppt video online descargar">
            <a:extLst>
              <a:ext uri="{FF2B5EF4-FFF2-40B4-BE49-F238E27FC236}">
                <a16:creationId xmlns:a16="http://schemas.microsoft.com/office/drawing/2014/main" id="{C64E346B-7FA4-B306-D03C-E301E1DF3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819" y="3263461"/>
            <a:ext cx="4471636" cy="3353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entilador Techo Miray 16&quot; VMT-927">
            <a:extLst>
              <a:ext uri="{FF2B5EF4-FFF2-40B4-BE49-F238E27FC236}">
                <a16:creationId xmlns:a16="http://schemas.microsoft.com/office/drawing/2014/main" id="{44E96E70-44BB-6F12-6540-5C007C4186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071" y="4434848"/>
            <a:ext cx="2607170" cy="208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553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8AD5A95B-7F86-E72F-CF44-0F6925EF3A9C}"/>
              </a:ext>
            </a:extLst>
          </p:cNvPr>
          <p:cNvSpPr txBox="1">
            <a:spLocks/>
          </p:cNvSpPr>
          <p:nvPr/>
        </p:nvSpPr>
        <p:spPr>
          <a:xfrm>
            <a:off x="407876" y="1132511"/>
            <a:ext cx="7650274"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sz="3200" b="1" spc="-10" dirty="0">
                <a:solidFill>
                  <a:srgbClr val="0070C0"/>
                </a:solidFill>
                <a:latin typeface="Calibri"/>
                <a:cs typeface="Calibri"/>
              </a:rPr>
              <a:t>Aceleración angular y aceleración tangencial</a:t>
            </a:r>
            <a:r>
              <a:rPr lang="es-PE" sz="3200" b="1" spc="5" dirty="0">
                <a:solidFill>
                  <a:srgbClr val="0070C0"/>
                </a:solidFill>
                <a:latin typeface="Calibri"/>
                <a:cs typeface="Calibri"/>
              </a:rPr>
              <a:t> </a:t>
            </a:r>
            <a:endParaRPr lang="es-PE" sz="3200" b="1" dirty="0">
              <a:solidFill>
                <a:srgbClr val="0070C0"/>
              </a:solidFill>
              <a:latin typeface="Calibri"/>
              <a:cs typeface="Calibri"/>
            </a:endParaRPr>
          </a:p>
        </p:txBody>
      </p:sp>
      <p:sp>
        <p:nvSpPr>
          <p:cNvPr id="7" name="CuadroTexto 6">
            <a:extLst>
              <a:ext uri="{FF2B5EF4-FFF2-40B4-BE49-F238E27FC236}">
                <a16:creationId xmlns:a16="http://schemas.microsoft.com/office/drawing/2014/main" id="{A7E82BC6-24EB-4548-ED09-0B88C0973198}"/>
              </a:ext>
            </a:extLst>
          </p:cNvPr>
          <p:cNvSpPr txBox="1"/>
          <p:nvPr/>
        </p:nvSpPr>
        <p:spPr>
          <a:xfrm>
            <a:off x="569412" y="2159337"/>
            <a:ext cx="6958059" cy="1384995"/>
          </a:xfrm>
          <a:prstGeom prst="rect">
            <a:avLst/>
          </a:prstGeom>
          <a:noFill/>
        </p:spPr>
        <p:txBody>
          <a:bodyPr wrap="square">
            <a:spAutoFit/>
          </a:bodyPr>
          <a:lstStyle/>
          <a:p>
            <a:r>
              <a:rPr lang="es-ES" sz="2800" b="1" dirty="0">
                <a:solidFill>
                  <a:srgbClr val="FF0000"/>
                </a:solidFill>
                <a:latin typeface="fhybea"/>
              </a:rPr>
              <a:t>A</a:t>
            </a:r>
            <a:r>
              <a:rPr lang="es-ES" sz="2800" b="1" i="0" dirty="0">
                <a:solidFill>
                  <a:srgbClr val="FF0000"/>
                </a:solidFill>
                <a:effectLst/>
                <a:latin typeface="fhybea"/>
              </a:rPr>
              <a:t>celeración angular (α):</a:t>
            </a:r>
            <a:r>
              <a:rPr lang="es-ES" sz="2800" b="0" i="0" dirty="0">
                <a:solidFill>
                  <a:srgbClr val="FF0000"/>
                </a:solidFill>
                <a:effectLst/>
                <a:latin typeface="fhybea"/>
              </a:rPr>
              <a:t> </a:t>
            </a:r>
            <a:r>
              <a:rPr lang="es-ES" sz="2800" b="0" i="0" dirty="0">
                <a:solidFill>
                  <a:srgbClr val="000000"/>
                </a:solidFill>
                <a:effectLst/>
                <a:latin typeface="fhybea"/>
              </a:rPr>
              <a:t>Esta aceleración aumenta o disminuye la velocidad angular</a:t>
            </a:r>
            <a:r>
              <a:rPr lang="es-ES" sz="2800" dirty="0">
                <a:solidFill>
                  <a:srgbClr val="000000"/>
                </a:solidFill>
                <a:latin typeface="fhybea"/>
              </a:rPr>
              <a:t> </a:t>
            </a:r>
            <a:r>
              <a:rPr lang="es-ES" sz="2800" b="0" i="0" dirty="0">
                <a:solidFill>
                  <a:srgbClr val="000000"/>
                </a:solidFill>
                <a:effectLst/>
                <a:latin typeface="fhybea"/>
              </a:rPr>
              <a:t>y se expresa en rad/s</a:t>
            </a:r>
            <a:r>
              <a:rPr lang="es-ES" sz="2800" b="0" i="0" baseline="30000" dirty="0">
                <a:solidFill>
                  <a:srgbClr val="000000"/>
                </a:solidFill>
                <a:effectLst/>
                <a:latin typeface="fhybea"/>
              </a:rPr>
              <a:t>2</a:t>
            </a:r>
            <a:r>
              <a:rPr lang="es-ES" sz="2800" dirty="0">
                <a:solidFill>
                  <a:srgbClr val="000000"/>
                </a:solidFill>
                <a:latin typeface="fhybea"/>
              </a:rPr>
              <a:t>.</a:t>
            </a:r>
            <a:endParaRPr lang="es-ES" sz="2800" b="0" i="0" baseline="30000" dirty="0">
              <a:solidFill>
                <a:srgbClr val="000000"/>
              </a:solidFill>
              <a:effectLst/>
              <a:latin typeface="fhybea"/>
            </a:endParaRPr>
          </a:p>
        </p:txBody>
      </p:sp>
      <p:sp>
        <p:nvSpPr>
          <p:cNvPr id="8" name="CuadroTexto 7">
            <a:extLst>
              <a:ext uri="{FF2B5EF4-FFF2-40B4-BE49-F238E27FC236}">
                <a16:creationId xmlns:a16="http://schemas.microsoft.com/office/drawing/2014/main" id="{0C16930A-11D4-AD09-26C7-ED11993B21A3}"/>
              </a:ext>
            </a:extLst>
          </p:cNvPr>
          <p:cNvSpPr txBox="1"/>
          <p:nvPr/>
        </p:nvSpPr>
        <p:spPr>
          <a:xfrm>
            <a:off x="634726" y="4379906"/>
            <a:ext cx="7353980" cy="1384995"/>
          </a:xfrm>
          <a:prstGeom prst="rect">
            <a:avLst/>
          </a:prstGeom>
          <a:noFill/>
        </p:spPr>
        <p:txBody>
          <a:bodyPr wrap="square">
            <a:spAutoFit/>
          </a:bodyPr>
          <a:lstStyle/>
          <a:p>
            <a:pPr algn="l"/>
            <a:r>
              <a:rPr lang="es-ES" sz="2800" b="1" i="0" dirty="0">
                <a:solidFill>
                  <a:srgbClr val="FF0000"/>
                </a:solidFill>
                <a:effectLst/>
                <a:latin typeface="fhybea"/>
              </a:rPr>
              <a:t>Aceleración tangencial (a</a:t>
            </a:r>
            <a:r>
              <a:rPr lang="es-ES" sz="2800" b="1" i="0" baseline="-25000" dirty="0">
                <a:solidFill>
                  <a:srgbClr val="FF0000"/>
                </a:solidFill>
                <a:effectLst/>
                <a:latin typeface="fhybea"/>
              </a:rPr>
              <a:t>t</a:t>
            </a:r>
            <a:r>
              <a:rPr lang="es-ES" sz="2800" b="1" i="0" dirty="0">
                <a:solidFill>
                  <a:srgbClr val="FF0000"/>
                </a:solidFill>
                <a:effectLst/>
                <a:latin typeface="fhybea"/>
              </a:rPr>
              <a:t>)</a:t>
            </a:r>
            <a:r>
              <a:rPr lang="es-ES" sz="2800" b="0" i="0" dirty="0">
                <a:solidFill>
                  <a:srgbClr val="FF0000"/>
                </a:solidFill>
                <a:effectLst/>
                <a:latin typeface="fhybea"/>
              </a:rPr>
              <a:t>: </a:t>
            </a:r>
            <a:r>
              <a:rPr lang="es-ES" sz="2800" b="0" i="0" dirty="0">
                <a:solidFill>
                  <a:srgbClr val="000000"/>
                </a:solidFill>
                <a:effectLst/>
                <a:latin typeface="fhybea"/>
              </a:rPr>
              <a:t>Esta aceleración aumenta o disminuye la velocidad tangencial y se expresa en m /s </a:t>
            </a:r>
            <a:r>
              <a:rPr lang="es-ES" sz="2800" b="0" i="0" baseline="30000" dirty="0">
                <a:solidFill>
                  <a:srgbClr val="000000"/>
                </a:solidFill>
                <a:effectLst/>
                <a:latin typeface="fhybea"/>
              </a:rPr>
              <a:t>2</a:t>
            </a:r>
            <a:r>
              <a:rPr lang="es-ES" sz="2800" dirty="0">
                <a:solidFill>
                  <a:srgbClr val="000000"/>
                </a:solidFill>
                <a:latin typeface="fhybea"/>
              </a:rPr>
              <a:t>.</a:t>
            </a:r>
            <a:endParaRPr lang="es-ES" sz="2800" b="0" i="0" dirty="0">
              <a:solidFill>
                <a:srgbClr val="000000"/>
              </a:solidFill>
              <a:effectLst/>
              <a:latin typeface="fhybea"/>
            </a:endParaRPr>
          </a:p>
        </p:txBody>
      </p:sp>
      <p:pic>
        <p:nvPicPr>
          <p:cNvPr id="1026" name="Picture 2" descr="7.5 Movimiento circular uniformemente acelerado">
            <a:extLst>
              <a:ext uri="{FF2B5EF4-FFF2-40B4-BE49-F238E27FC236}">
                <a16:creationId xmlns:a16="http://schemas.microsoft.com/office/drawing/2014/main" id="{561D000C-244E-7FF4-FB97-0B0E85FE6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299" y="1699844"/>
            <a:ext cx="2426740" cy="2055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qué fuerzas son sometidas las ruedas de un coche: explicación">
            <a:extLst>
              <a:ext uri="{FF2B5EF4-FFF2-40B4-BE49-F238E27FC236}">
                <a16:creationId xmlns:a16="http://schemas.microsoft.com/office/drawing/2014/main" id="{7F9C7D3F-045E-C7E5-CBE8-F3025B9C8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699" y="4303901"/>
            <a:ext cx="3083027" cy="205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1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BA47EE1-8B18-E709-C181-6C9473579447}"/>
              </a:ext>
            </a:extLst>
          </p:cNvPr>
          <p:cNvSpPr txBox="1"/>
          <p:nvPr/>
        </p:nvSpPr>
        <p:spPr>
          <a:xfrm>
            <a:off x="3850427" y="526476"/>
            <a:ext cx="4491145" cy="511615"/>
          </a:xfrm>
          <a:prstGeom prst="rect">
            <a:avLst/>
          </a:prstGeom>
          <a:noFill/>
        </p:spPr>
        <p:txBody>
          <a:bodyPr wrap="square">
            <a:spAutoFit/>
          </a:bodyPr>
          <a:lstStyle/>
          <a:p>
            <a:pPr algn="just">
              <a:lnSpc>
                <a:spcPct val="120000"/>
              </a:lnSpc>
              <a:buClr>
                <a:srgbClr val="FF0000"/>
              </a:buClr>
            </a:pPr>
            <a:r>
              <a:rPr lang="es-MX" sz="2500" b="1" dirty="0">
                <a:solidFill>
                  <a:srgbClr val="0070C0"/>
                </a:solidFill>
                <a:latin typeface="Arial" panose="020B0604020202020204" pitchFamily="34" charset="0"/>
                <a:cs typeface="Arial" panose="020B0604020202020204" pitchFamily="34" charset="0"/>
              </a:rPr>
              <a:t>FÓRMULAS PRINCIPALES: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0BD52D78-031E-0012-833A-A4021EC5212A}"/>
                  </a:ext>
                </a:extLst>
              </p:cNvPr>
              <p:cNvSpPr txBox="1"/>
              <p:nvPr/>
            </p:nvSpPr>
            <p:spPr>
              <a:xfrm>
                <a:off x="509892" y="1389165"/>
                <a:ext cx="11562834" cy="1327799"/>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just">
                  <a:lnSpc>
                    <a:spcPct val="120000"/>
                  </a:lnSpc>
                  <a:buClr>
                    <a:srgbClr val="FF0000"/>
                  </a:buClr>
                </a:pPr>
                <a:r>
                  <a:rPr lang="es-MX" sz="2500" dirty="0">
                    <a:solidFill>
                      <a:srgbClr val="FF0000"/>
                    </a:solidFill>
                    <a:latin typeface="Arial" panose="020B0604020202020204" pitchFamily="34" charset="0"/>
                    <a:cs typeface="Arial" panose="020B0604020202020204" pitchFamily="34" charset="0"/>
                  </a:rPr>
                  <a:t>Ecuaciones angulares:</a:t>
                </a:r>
              </a:p>
              <a:p>
                <a:pPr algn="just">
                  <a:lnSpc>
                    <a:spcPct val="120000"/>
                  </a:lnSpc>
                  <a:buClr>
                    <a:srgbClr val="FF0000"/>
                  </a:buClr>
                </a:pPr>
                <a14:m>
                  <m:oMath xmlns:m="http://schemas.openxmlformats.org/officeDocument/2006/math">
                    <m:r>
                      <a:rPr lang="es-MX"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den>
                    </m:f>
                  </m:oMath>
                </a14:m>
                <a:r>
                  <a:rPr lang="es-MX" sz="2500" b="1" dirty="0">
                    <a:solidFill>
                      <a:schemeClr val="tx1"/>
                    </a:solidFill>
                    <a:latin typeface="Arial" panose="020B0604020202020204" pitchFamily="34" charset="0"/>
                    <a:cs typeface="Arial" panose="020B0604020202020204" pitchFamily="34" charset="0"/>
                  </a:rPr>
                  <a:t> ,      </a:t>
                </a:r>
                <a14:m>
                  <m:oMath xmlns:m="http://schemas.openxmlformats.org/officeDocument/2006/math">
                    <m:r>
                      <a:rPr lang="es-MX"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𝟏</m:t>
                        </m:r>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den>
                    </m:f>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e>
                      <m:sup>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oMath>
                </a14:m>
                <a:r>
                  <a:rPr lang="es-MX" sz="2500" b="1"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s-419" sz="25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p>
                      <m:sSupPr>
                        <m:ctrlPr>
                          <a:rPr lang="es-419" sz="25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25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5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5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5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5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e>
                      <m:sup>
                        <m:r>
                          <a:rPr lang="es-419" sz="25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oMath>
                </a14:m>
                <a:r>
                  <a:rPr lang="es-419" sz="2500" b="1" dirty="0">
                    <a:solidFill>
                      <a:schemeClr val="tx1"/>
                    </a:solidFill>
                    <a:ea typeface="Cambria Math" panose="02040503050406030204" pitchFamily="18" charset="0"/>
                    <a:cs typeface="Arial" panose="020B0604020202020204" pitchFamily="34" charset="0"/>
                  </a:rPr>
                  <a:t> </a:t>
                </a:r>
                <a14:m>
                  <m:oMath xmlns:m="http://schemas.openxmlformats.org/officeDocument/2006/math">
                    <m:sSup>
                      <m:sSup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e>
                      <m:sup>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MX"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MX"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d>
                      <m:d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den>
                        </m:f>
                      </m:e>
                    </m:d>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oMath>
                </a14:m>
                <a:endParaRPr lang="es-MX" sz="2500" b="1" dirty="0">
                  <a:solidFill>
                    <a:schemeClr val="tx1"/>
                  </a:solidFill>
                  <a:latin typeface="Arial" panose="020B0604020202020204" pitchFamily="34" charset="0"/>
                  <a:cs typeface="Arial" panose="020B0604020202020204" pitchFamily="34" charset="0"/>
                </a:endParaRPr>
              </a:p>
            </p:txBody>
          </p:sp>
        </mc:Choice>
        <mc:Fallback xmlns="">
          <p:sp>
            <p:nvSpPr>
              <p:cNvPr id="5" name="CuadroTexto 4">
                <a:extLst>
                  <a:ext uri="{FF2B5EF4-FFF2-40B4-BE49-F238E27FC236}">
                    <a16:creationId xmlns:a16="http://schemas.microsoft.com/office/drawing/2014/main" id="{0BD52D78-031E-0012-833A-A4021EC5212A}"/>
                  </a:ext>
                </a:extLst>
              </p:cNvPr>
              <p:cNvSpPr txBox="1">
                <a:spLocks noRot="1" noChangeAspect="1" noMove="1" noResize="1" noEditPoints="1" noAdjustHandles="1" noChangeArrowheads="1" noChangeShapeType="1" noTextEdit="1"/>
              </p:cNvSpPr>
              <p:nvPr/>
            </p:nvSpPr>
            <p:spPr>
              <a:xfrm>
                <a:off x="509892" y="1389165"/>
                <a:ext cx="11562834" cy="1327799"/>
              </a:xfrm>
              <a:prstGeom prst="rect">
                <a:avLst/>
              </a:prstGeom>
              <a:blipFill>
                <a:blip r:embed="rId2"/>
                <a:stretch>
                  <a:fillRect l="-896" t="-1370" b="-457"/>
                </a:stretch>
              </a:blipFill>
              <a:ln/>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4C8710D8-484D-93DD-0E25-95137DDCAD91}"/>
                  </a:ext>
                </a:extLst>
              </p:cNvPr>
              <p:cNvSpPr txBox="1"/>
              <p:nvPr/>
            </p:nvSpPr>
            <p:spPr>
              <a:xfrm>
                <a:off x="597669" y="3243208"/>
                <a:ext cx="11562834" cy="1438407"/>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ct val="120000"/>
                  </a:lnSpc>
                  <a:buClr>
                    <a:srgbClr val="FF0000"/>
                  </a:buClr>
                </a:pPr>
                <a:r>
                  <a:rPr lang="es-MX" sz="2500" dirty="0">
                    <a:solidFill>
                      <a:srgbClr val="FF0000"/>
                    </a:solidFill>
                    <a:latin typeface="Arial" panose="020B0604020202020204" pitchFamily="34" charset="0"/>
                    <a:cs typeface="Arial" panose="020B0604020202020204" pitchFamily="34" charset="0"/>
                  </a:rPr>
                  <a:t>Ecuaciones tangenciales:</a:t>
                </a:r>
              </a:p>
              <a:p>
                <a:pPr algn="just">
                  <a:lnSpc>
                    <a:spcPct val="120000"/>
                  </a:lnSpc>
                  <a:buClr>
                    <a:srgbClr val="FF0000"/>
                  </a:buClr>
                </a:pPr>
                <a14:m>
                  <m:oMath xmlns:m="http://schemas.openxmlformats.org/officeDocument/2006/math">
                    <m:sSub>
                      <m:sSubPr>
                        <m:ctrlPr>
                          <a:rPr lang="es-MX" sz="2800" b="1"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𝒂</m:t>
                        </m:r>
                      </m:e>
                      <m:sub>
                        <m:r>
                          <a:rPr lang="es-419" sz="2800" b="1"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den>
                    </m:f>
                  </m:oMath>
                </a14:m>
                <a:r>
                  <a:rPr lang="es-MX" sz="2800" b="1" dirty="0">
                    <a:solidFill>
                      <a:schemeClr val="tx1"/>
                    </a:solidFill>
                    <a:latin typeface="Arial" panose="020B0604020202020204" pitchFamily="34" charset="0"/>
                    <a:cs typeface="Arial" panose="020B0604020202020204" pitchFamily="34" charset="0"/>
                  </a:rPr>
                  <a:t> </a:t>
                </a:r>
                <a:r>
                  <a:rPr lang="es-MX" sz="2500" b="1"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s-419" sz="2800" b="1"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𝒔</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𝟏</m:t>
                        </m:r>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den>
                    </m:f>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𝒂</m:t>
                    </m:r>
                    <m:sSup>
                      <m:sSup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e>
                      <m:sup>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oMath>
                </a14:m>
                <a:r>
                  <a:rPr lang="es-MX" sz="2500" b="1"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p>
                      <m:sSup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e>
                      <m:sup>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oMath>
                </a14:m>
                <a:r>
                  <a:rPr lang="es-419" sz="2800" b="1" dirty="0">
                    <a:solidFill>
                      <a:schemeClr val="tx1"/>
                    </a:solidFill>
                    <a:ea typeface="Cambria Math" panose="02040503050406030204" pitchFamily="18" charset="0"/>
                    <a:cs typeface="Arial" panose="020B0604020202020204" pitchFamily="34" charset="0"/>
                  </a:rPr>
                  <a:t> </a:t>
                </a:r>
                <a14:m>
                  <m:oMath xmlns:m="http://schemas.openxmlformats.org/officeDocument/2006/math">
                    <m:sSup>
                      <m:sSupPr>
                        <m:ctrlP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e>
                      <m:sup>
                        <m: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Sub>
                      <m:sSubPr>
                        <m:ctrlPr>
                          <a:rPr lang="es-MX" sz="3200" b="1" i="1" dirty="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3200" b="1"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𝒂</m:t>
                        </m:r>
                      </m:e>
                      <m:sub>
                        <m:r>
                          <a:rPr lang="es-419" sz="3200" b="1"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sub>
                    </m:sSub>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𝒔</m:t>
                    </m:r>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𝒔</m:t>
                    </m:r>
                    <m: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d>
                      <m:dPr>
                        <m:ctrlP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dPr>
                      <m:e>
                        <m:f>
                          <m:fPr>
                            <m:ctrlP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32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num>
                          <m:den>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den>
                        </m:f>
                      </m:e>
                    </m:d>
                    <m:r>
                      <a:rPr lang="es-419" sz="32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oMath>
                </a14:m>
                <a:endParaRPr lang="es-MX" sz="2500" b="1" dirty="0">
                  <a:latin typeface="Arial" panose="020B0604020202020204" pitchFamily="34" charset="0"/>
                  <a:cs typeface="Arial" panose="020B0604020202020204" pitchFamily="34" charset="0"/>
                </a:endParaRPr>
              </a:p>
            </p:txBody>
          </p:sp>
        </mc:Choice>
        <mc:Fallback xmlns="">
          <p:sp>
            <p:nvSpPr>
              <p:cNvPr id="6" name="CuadroTexto 5">
                <a:extLst>
                  <a:ext uri="{FF2B5EF4-FFF2-40B4-BE49-F238E27FC236}">
                    <a16:creationId xmlns:a16="http://schemas.microsoft.com/office/drawing/2014/main" id="{4C8710D8-484D-93DD-0E25-95137DDCAD91}"/>
                  </a:ext>
                </a:extLst>
              </p:cNvPr>
              <p:cNvSpPr txBox="1">
                <a:spLocks noRot="1" noChangeAspect="1" noMove="1" noResize="1" noEditPoints="1" noAdjustHandles="1" noChangeArrowheads="1" noChangeShapeType="1" noTextEdit="1"/>
              </p:cNvSpPr>
              <p:nvPr/>
            </p:nvSpPr>
            <p:spPr>
              <a:xfrm>
                <a:off x="597669" y="3243208"/>
                <a:ext cx="11562834" cy="1438407"/>
              </a:xfrm>
              <a:prstGeom prst="rect">
                <a:avLst/>
              </a:prstGeom>
              <a:blipFill>
                <a:blip r:embed="rId3"/>
                <a:stretch>
                  <a:fillRect l="-843" t="-844"/>
                </a:stretch>
              </a:blipFill>
              <a:ln/>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64B7C1D-B977-8BD2-03BF-C70D66FDED9C}"/>
                  </a:ext>
                </a:extLst>
              </p:cNvPr>
              <p:cNvSpPr txBox="1"/>
              <p:nvPr/>
            </p:nvSpPr>
            <p:spPr>
              <a:xfrm>
                <a:off x="1272319" y="5235005"/>
                <a:ext cx="9647362" cy="109651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20000"/>
                  </a:lnSpc>
                  <a:buClr>
                    <a:srgbClr val="FF0000"/>
                  </a:buClr>
                </a:pPr>
                <a:r>
                  <a:rPr lang="es-MX" sz="2500" dirty="0">
                    <a:solidFill>
                      <a:srgbClr val="FF0000"/>
                    </a:solidFill>
                    <a:latin typeface="Arial" panose="020B0604020202020204" pitchFamily="34" charset="0"/>
                    <a:cs typeface="Arial" panose="020B0604020202020204" pitchFamily="34" charset="0"/>
                  </a:rPr>
                  <a:t>Relaciones entre magnitudes angulares y tangenciales:</a:t>
                </a:r>
              </a:p>
              <a:p>
                <a:pPr algn="just">
                  <a:lnSpc>
                    <a:spcPct val="120000"/>
                  </a:lnSpc>
                  <a:buClr>
                    <a:srgbClr val="FF0000"/>
                  </a:buClr>
                </a:pPr>
                <a14:m>
                  <m:oMath xmlns:m="http://schemas.openxmlformats.org/officeDocument/2006/math">
                    <m:sSub>
                      <m:sSub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oMath>
                </a14:m>
                <a:r>
                  <a:rPr lang="es-MX" sz="2800" dirty="0">
                    <a:solidFill>
                      <a:schemeClr val="tx1"/>
                    </a:solidFill>
                    <a:latin typeface="Arial" panose="020B0604020202020204" pitchFamily="34" charset="0"/>
                    <a:cs typeface="Arial" panose="020B0604020202020204" pitchFamily="34" charset="0"/>
                  </a:rPr>
                  <a:t>,</a:t>
                </a:r>
                <a14:m>
                  <m:oMath xmlns:m="http://schemas.openxmlformats.org/officeDocument/2006/math">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oMath>
                </a14:m>
                <a:r>
                  <a:rPr lang="es-MX" sz="2800" dirty="0">
                    <a:solidFill>
                      <a:schemeClr val="tx1"/>
                    </a:solidFill>
                    <a:latin typeface="Arial" panose="020B0604020202020204" pitchFamily="34" charset="0"/>
                    <a:cs typeface="Arial" panose="020B0604020202020204" pitchFamily="34" charset="0"/>
                  </a:rPr>
                  <a:t>,</a:t>
                </a:r>
                <a14:m>
                  <m:oMath xmlns:m="http://schemas.openxmlformats.org/officeDocument/2006/math">
                    <m:sSub>
                      <m:sSubPr>
                        <m:ctrlPr>
                          <a:rPr lang="es-MX" sz="2800" b="1" i="1" dirty="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dirty="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𝒂</m:t>
                        </m:r>
                      </m:e>
                      <m:sub>
                        <m:r>
                          <a:rPr lang="es-419" sz="2800" b="1" i="1" dirty="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sub>
                    </m:sSub>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r>
                      <a:rPr lang="es-419" sz="28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𝒔</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MX"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oMath>
                </a14:m>
                <a:endParaRPr lang="es-MX" sz="2500" b="1" dirty="0">
                  <a:latin typeface="Arial" panose="020B0604020202020204" pitchFamily="34" charset="0"/>
                  <a:cs typeface="Arial" panose="020B0604020202020204" pitchFamily="34" charset="0"/>
                </a:endParaRPr>
              </a:p>
            </p:txBody>
          </p:sp>
        </mc:Choice>
        <mc:Fallback xmlns="">
          <p:sp>
            <p:nvSpPr>
              <p:cNvPr id="7" name="CuadroTexto 6">
                <a:extLst>
                  <a:ext uri="{FF2B5EF4-FFF2-40B4-BE49-F238E27FC236}">
                    <a16:creationId xmlns:a16="http://schemas.microsoft.com/office/drawing/2014/main" id="{864B7C1D-B977-8BD2-03BF-C70D66FDED9C}"/>
                  </a:ext>
                </a:extLst>
              </p:cNvPr>
              <p:cNvSpPr txBox="1">
                <a:spLocks noRot="1" noChangeAspect="1" noMove="1" noResize="1" noEditPoints="1" noAdjustHandles="1" noChangeArrowheads="1" noChangeShapeType="1" noTextEdit="1"/>
              </p:cNvSpPr>
              <p:nvPr/>
            </p:nvSpPr>
            <p:spPr>
              <a:xfrm>
                <a:off x="1272319" y="5235005"/>
                <a:ext cx="9647362" cy="1096519"/>
              </a:xfrm>
              <a:prstGeom prst="rect">
                <a:avLst/>
              </a:prstGeom>
              <a:blipFill>
                <a:blip r:embed="rId4"/>
                <a:stretch>
                  <a:fillRect l="-1074" t="-1657" b="-9392"/>
                </a:stretch>
              </a:blipFill>
            </p:spPr>
            <p:txBody>
              <a:bodyPr/>
              <a:lstStyle/>
              <a:p>
                <a:r>
                  <a:rPr lang="es-PE">
                    <a:noFill/>
                  </a:rPr>
                  <a:t> </a:t>
                </a:r>
              </a:p>
            </p:txBody>
          </p:sp>
        </mc:Fallback>
      </mc:AlternateContent>
    </p:spTree>
    <p:extLst>
      <p:ext uri="{BB962C8B-B14F-4D97-AF65-F5344CB8AC3E}">
        <p14:creationId xmlns:p14="http://schemas.microsoft.com/office/powerpoint/2010/main" val="3604629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EF8C13-2BAB-A6FE-D071-A2413FF82D9F}"/>
              </a:ext>
            </a:extLst>
          </p:cNvPr>
          <p:cNvSpPr txBox="1"/>
          <p:nvPr/>
        </p:nvSpPr>
        <p:spPr>
          <a:xfrm>
            <a:off x="1110912" y="520799"/>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5:</a:t>
            </a:r>
            <a:endParaRPr lang="es-PE" sz="2800" b="1" dirty="0">
              <a:solidFill>
                <a:srgbClr val="C00000"/>
              </a:solidFill>
            </a:endParaRPr>
          </a:p>
        </p:txBody>
      </p:sp>
      <p:sp>
        <p:nvSpPr>
          <p:cNvPr id="4" name="CuadroTexto 3">
            <a:extLst>
              <a:ext uri="{FF2B5EF4-FFF2-40B4-BE49-F238E27FC236}">
                <a16:creationId xmlns:a16="http://schemas.microsoft.com/office/drawing/2014/main" id="{8D4179F1-CADB-5C29-7EA4-16900C4351A7}"/>
              </a:ext>
            </a:extLst>
          </p:cNvPr>
          <p:cNvSpPr txBox="1"/>
          <p:nvPr/>
        </p:nvSpPr>
        <p:spPr>
          <a:xfrm>
            <a:off x="1110912" y="1044019"/>
            <a:ext cx="6607942" cy="267765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800" dirty="0">
                <a:cs typeface="Arial" panose="020B0604020202020204" pitchFamily="34" charset="0"/>
              </a:rPr>
              <a:t>La bobina de un dinamo que tiene 80 cm de radio comienza su rotación desde el reposo, y al cabo de 8 segundos alcanza una velocidad angular de 0.6 rad/s. ¿Cuál es la aceleración angular aplicada y la velocidad tangencial en ese momento?</a:t>
            </a:r>
          </a:p>
        </p:txBody>
      </p:sp>
      <p:pic>
        <p:nvPicPr>
          <p:cNvPr id="1026" name="Picture 2" descr="Dinamo (generador eléctrico) - Wikipedia, la enciclopedia libre">
            <a:extLst>
              <a:ext uri="{FF2B5EF4-FFF2-40B4-BE49-F238E27FC236}">
                <a16:creationId xmlns:a16="http://schemas.microsoft.com/office/drawing/2014/main" id="{B0BD1F9E-02D9-CDE5-EC04-894DF95AE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843" y="1082752"/>
            <a:ext cx="3466919" cy="2600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44C15B94-72E3-219A-7675-7EF9A91AF358}"/>
                  </a:ext>
                </a:extLst>
              </p:cNvPr>
              <p:cNvSpPr txBox="1"/>
              <p:nvPr/>
            </p:nvSpPr>
            <p:spPr>
              <a:xfrm>
                <a:off x="1359242" y="4072474"/>
                <a:ext cx="5955960" cy="714811"/>
              </a:xfrm>
              <a:prstGeom prst="rect">
                <a:avLst/>
              </a:prstGeom>
              <a:noFill/>
            </p:spPr>
            <p:txBody>
              <a:bodyPr wrap="square">
                <a:spAutoFit/>
              </a:bodyPr>
              <a:lstStyle/>
              <a:p>
                <a14:m>
                  <m:oMath xmlns:m="http://schemas.openxmlformats.org/officeDocument/2006/math">
                    <m:r>
                      <a:rPr lang="es-MX"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8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𝒕</m:t>
                        </m:r>
                      </m:den>
                    </m:f>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𝟔</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num>
                      <m:den>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𝟖</m:t>
                        </m:r>
                      </m:den>
                    </m:f>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𝟎𝟕𝟓</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𝒓𝒂𝒅</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8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𝒔</m:t>
                    </m:r>
                  </m:oMath>
                </a14:m>
                <a:r>
                  <a:rPr lang="es-MX" b="1" dirty="0">
                    <a:solidFill>
                      <a:schemeClr val="tx1"/>
                    </a:solidFill>
                    <a:latin typeface="Arial" panose="020B0604020202020204" pitchFamily="34" charset="0"/>
                    <a:cs typeface="Arial" panose="020B0604020202020204" pitchFamily="34" charset="0"/>
                  </a:rPr>
                  <a:t> </a:t>
                </a:r>
                <a:endParaRPr lang="es-PE" dirty="0"/>
              </a:p>
            </p:txBody>
          </p:sp>
        </mc:Choice>
        <mc:Fallback xmlns="">
          <p:sp>
            <p:nvSpPr>
              <p:cNvPr id="6" name="CuadroTexto 5">
                <a:extLst>
                  <a:ext uri="{FF2B5EF4-FFF2-40B4-BE49-F238E27FC236}">
                    <a16:creationId xmlns:a16="http://schemas.microsoft.com/office/drawing/2014/main" id="{44C15B94-72E3-219A-7675-7EF9A91AF358}"/>
                  </a:ext>
                </a:extLst>
              </p:cNvPr>
              <p:cNvSpPr txBox="1">
                <a:spLocks noRot="1" noChangeAspect="1" noMove="1" noResize="1" noEditPoints="1" noAdjustHandles="1" noChangeArrowheads="1" noChangeShapeType="1" noTextEdit="1"/>
              </p:cNvSpPr>
              <p:nvPr/>
            </p:nvSpPr>
            <p:spPr>
              <a:xfrm>
                <a:off x="1359242" y="4072474"/>
                <a:ext cx="5955960" cy="714811"/>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32D07248-D3CE-8944-C859-ECF4F4194633}"/>
                  </a:ext>
                </a:extLst>
              </p:cNvPr>
              <p:cNvSpPr txBox="1"/>
              <p:nvPr/>
            </p:nvSpPr>
            <p:spPr>
              <a:xfrm>
                <a:off x="1110911" y="5110319"/>
                <a:ext cx="5814822" cy="523220"/>
              </a:xfrm>
              <a:prstGeom prst="rect">
                <a:avLst/>
              </a:prstGeom>
              <a:noFill/>
            </p:spPr>
            <p:txBody>
              <a:bodyPr wrap="square">
                <a:spAutoFit/>
              </a:bodyPr>
              <a:lstStyle/>
              <a:p>
                <a14:m>
                  <m:oMath xmlns:m="http://schemas.openxmlformats.org/officeDocument/2006/math">
                    <m:sSub>
                      <m:sSubPr>
                        <m:ctrlP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𝟔</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400" b="1"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r>
                      <a:rPr lang="es-419" sz="2400" b="1"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400" b="1"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𝟖</m:t>
                    </m:r>
                  </m:oMath>
                </a14:m>
                <a:r>
                  <a:rPr lang="es-PE" b="1" dirty="0"/>
                  <a:t> </a:t>
                </a:r>
                <a14:m>
                  <m:oMath xmlns:m="http://schemas.openxmlformats.org/officeDocument/2006/math">
                    <m:r>
                      <a:rPr lang="es-419" sz="2800" b="1" i="1" dirty="0">
                        <a:latin typeface="Cambria Math" panose="02040503050406030204" pitchFamily="18" charset="0"/>
                        <a:ea typeface="Cambria Math" panose="02040503050406030204" pitchFamily="18" charset="0"/>
                        <a:cs typeface="Arial" panose="020B0604020202020204" pitchFamily="34" charset="0"/>
                      </a:rPr>
                      <m:t>=</m:t>
                    </m:r>
                    <m:r>
                      <a:rPr lang="es-419" sz="2800" b="1" i="1">
                        <a:latin typeface="Cambria Math" panose="02040503050406030204" pitchFamily="18" charset="0"/>
                        <a:ea typeface="Cambria Math" panose="02040503050406030204" pitchFamily="18" charset="0"/>
                        <a:cs typeface="Arial" panose="020B0604020202020204" pitchFamily="34" charset="0"/>
                      </a:rPr>
                      <m:t>𝟎</m:t>
                    </m:r>
                    <m:r>
                      <a:rPr lang="es-419" sz="2800" b="1" i="1">
                        <a:latin typeface="Cambria Math" panose="02040503050406030204" pitchFamily="18" charset="0"/>
                        <a:ea typeface="Cambria Math" panose="02040503050406030204" pitchFamily="18" charset="0"/>
                        <a:cs typeface="Arial" panose="020B0604020202020204" pitchFamily="34" charset="0"/>
                      </a:rPr>
                      <m:t>.</m:t>
                    </m:r>
                    <m:r>
                      <a:rPr lang="es-419" sz="2800" b="1" i="1" smtClean="0">
                        <a:latin typeface="Cambria Math" panose="02040503050406030204" pitchFamily="18" charset="0"/>
                        <a:ea typeface="Cambria Math" panose="02040503050406030204" pitchFamily="18" charset="0"/>
                        <a:cs typeface="Arial" panose="020B0604020202020204" pitchFamily="34" charset="0"/>
                      </a:rPr>
                      <m:t>𝟒𝟖</m:t>
                    </m:r>
                    <m:r>
                      <a:rPr lang="es-419" sz="2800" b="1" i="1" smtClean="0">
                        <a:latin typeface="Cambria Math" panose="02040503050406030204" pitchFamily="18" charset="0"/>
                        <a:ea typeface="Cambria Math" panose="02040503050406030204" pitchFamily="18" charset="0"/>
                        <a:cs typeface="Arial" panose="020B0604020202020204" pitchFamily="34" charset="0"/>
                      </a:rPr>
                      <m:t> </m:t>
                    </m:r>
                    <m:r>
                      <a:rPr lang="es-419" sz="2800" b="1" i="1" smtClean="0">
                        <a:latin typeface="Cambria Math" panose="02040503050406030204" pitchFamily="18" charset="0"/>
                        <a:ea typeface="Cambria Math" panose="02040503050406030204" pitchFamily="18" charset="0"/>
                        <a:cs typeface="Arial" panose="020B0604020202020204" pitchFamily="34" charset="0"/>
                      </a:rPr>
                      <m:t>𝒎</m:t>
                    </m:r>
                    <m:r>
                      <a:rPr lang="es-419" sz="2800" b="1" i="1">
                        <a:latin typeface="Cambria Math" panose="02040503050406030204" pitchFamily="18" charset="0"/>
                        <a:ea typeface="Cambria Math" panose="02040503050406030204" pitchFamily="18" charset="0"/>
                        <a:cs typeface="Arial" panose="020B0604020202020204" pitchFamily="34" charset="0"/>
                      </a:rPr>
                      <m:t>/</m:t>
                    </m:r>
                    <m:r>
                      <a:rPr lang="es-419" sz="2800" b="1" i="1">
                        <a:latin typeface="Cambria Math" panose="02040503050406030204" pitchFamily="18" charset="0"/>
                        <a:ea typeface="Cambria Math" panose="02040503050406030204" pitchFamily="18" charset="0"/>
                        <a:cs typeface="Arial" panose="020B0604020202020204" pitchFamily="34" charset="0"/>
                      </a:rPr>
                      <m:t>𝒔</m:t>
                    </m:r>
                  </m:oMath>
                </a14:m>
                <a:endParaRPr lang="es-PE" sz="2800" b="1" i="1"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CuadroTexto 7">
                <a:extLst>
                  <a:ext uri="{FF2B5EF4-FFF2-40B4-BE49-F238E27FC236}">
                    <a16:creationId xmlns:a16="http://schemas.microsoft.com/office/drawing/2014/main" id="{32D07248-D3CE-8944-C859-ECF4F4194633}"/>
                  </a:ext>
                </a:extLst>
              </p:cNvPr>
              <p:cNvSpPr txBox="1">
                <a:spLocks noRot="1" noChangeAspect="1" noMove="1" noResize="1" noEditPoints="1" noAdjustHandles="1" noChangeArrowheads="1" noChangeShapeType="1" noTextEdit="1"/>
              </p:cNvSpPr>
              <p:nvPr/>
            </p:nvSpPr>
            <p:spPr>
              <a:xfrm>
                <a:off x="1110911" y="5110319"/>
                <a:ext cx="5814822" cy="523220"/>
              </a:xfrm>
              <a:prstGeom prst="rect">
                <a:avLst/>
              </a:prstGeom>
              <a:blipFill>
                <a:blip r:embed="rId4"/>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4029968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D92E979-F63F-7E2A-900E-49453F538585}"/>
              </a:ext>
            </a:extLst>
          </p:cNvPr>
          <p:cNvSpPr txBox="1"/>
          <p:nvPr/>
        </p:nvSpPr>
        <p:spPr>
          <a:xfrm>
            <a:off x="801210" y="1113395"/>
            <a:ext cx="7987684" cy="2446824"/>
          </a:xfrm>
          <a:prstGeom prst="rect">
            <a:avLst/>
          </a:prstGeom>
          <a:noFill/>
        </p:spPr>
        <p:txBody>
          <a:bodyPr wrap="square">
            <a:spAutoFit/>
          </a:bodyPr>
          <a:lstStyle/>
          <a:p>
            <a:r>
              <a:rPr lang="es-PE" altLang="es-PE" sz="2500" b="1" dirty="0">
                <a:solidFill>
                  <a:srgbClr val="FF0000"/>
                </a:solidFill>
                <a:latin typeface="Arial" panose="020B0604020202020204" pitchFamily="34" charset="0"/>
                <a:cs typeface="Arial" panose="020B0604020202020204" pitchFamily="34" charset="0"/>
              </a:rPr>
              <a:t>Actividad 3:</a:t>
            </a:r>
            <a:r>
              <a:rPr lang="es-ES" sz="2500" dirty="0">
                <a:solidFill>
                  <a:srgbClr val="FF0000"/>
                </a:solidFill>
                <a:latin typeface="Arial" panose="020B0604020202020204" pitchFamily="34" charset="0"/>
                <a:cs typeface="Arial" panose="020B0604020202020204" pitchFamily="34" charset="0"/>
              </a:rPr>
              <a:t> </a:t>
            </a:r>
            <a:r>
              <a:rPr lang="es-ES" sz="2500" dirty="0">
                <a:latin typeface="Arial" panose="020B0604020202020204" pitchFamily="34" charset="0"/>
                <a:cs typeface="Arial" panose="020B0604020202020204" pitchFamily="34" charset="0"/>
              </a:rPr>
              <a:t>Las aspas de un molino de viento están quietas debido a que no hay viento, pero de pronto viene un viento que las comienza a mover. Si la aceleración aplicada a las aspas es de 0.05 </a:t>
            </a:r>
            <a:r>
              <a:rPr lang="es-ES" sz="2800" b="0" i="0" dirty="0">
                <a:solidFill>
                  <a:srgbClr val="000000"/>
                </a:solidFill>
                <a:effectLst/>
                <a:latin typeface="fhybea"/>
              </a:rPr>
              <a:t>rad/s</a:t>
            </a:r>
            <a:r>
              <a:rPr lang="es-ES" sz="2800" b="0" i="0" baseline="30000" dirty="0">
                <a:solidFill>
                  <a:srgbClr val="000000"/>
                </a:solidFill>
                <a:effectLst/>
                <a:latin typeface="fhybea"/>
              </a:rPr>
              <a:t>2</a:t>
            </a:r>
            <a:r>
              <a:rPr lang="es-ES" sz="2500" dirty="0">
                <a:latin typeface="Arial" panose="020B0604020202020204" pitchFamily="34" charset="0"/>
                <a:cs typeface="Arial" panose="020B0604020202020204" pitchFamily="34" charset="0"/>
              </a:rPr>
              <a:t> ¿Cuánto tiempo se tardó en llegar a una velocidad de 4.2 rad/s?</a:t>
            </a:r>
            <a:endParaRPr lang="es-PE" sz="2500" dirty="0">
              <a:latin typeface="Arial" panose="020B0604020202020204" pitchFamily="34" charset="0"/>
              <a:cs typeface="Arial" panose="020B0604020202020204" pitchFamily="34" charset="0"/>
            </a:endParaRPr>
          </a:p>
        </p:txBody>
      </p:sp>
      <p:sp>
        <p:nvSpPr>
          <p:cNvPr id="4" name="Rectangle 38">
            <a:extLst>
              <a:ext uri="{FF2B5EF4-FFF2-40B4-BE49-F238E27FC236}">
                <a16:creationId xmlns:a16="http://schemas.microsoft.com/office/drawing/2014/main" id="{9D903DBF-46FB-2E8B-30E6-772ABA081B3C}"/>
              </a:ext>
            </a:extLst>
          </p:cNvPr>
          <p:cNvSpPr>
            <a:spLocks noChangeArrowheads="1"/>
          </p:cNvSpPr>
          <p:nvPr/>
        </p:nvSpPr>
        <p:spPr bwMode="auto">
          <a:xfrm>
            <a:off x="620288" y="3670547"/>
            <a:ext cx="152798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80975" defTabSz="914400" eaLnBrk="0" fontAlgn="base" hangingPunct="0">
              <a:spcBef>
                <a:spcPct val="0"/>
              </a:spcBef>
              <a:spcAft>
                <a:spcPct val="0"/>
              </a:spcAft>
            </a:pPr>
            <a:r>
              <a:rPr kumimoji="0" lang="es-PE" altLang="es-PE" sz="2000" b="0"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r>
              <a:rPr kumimoji="0" lang="es-PE" altLang="es-PE" sz="2000" b="1" i="0" u="none" strike="noStrike" cap="none" normalizeH="0" baseline="0" dirty="0" err="1">
                <a:ln>
                  <a:noFill/>
                </a:ln>
                <a:solidFill>
                  <a:srgbClr val="035AE7"/>
                </a:solidFill>
                <a:effectLst/>
                <a:latin typeface="Souvenir Lt BT"/>
                <a:ea typeface="Times New Roman" panose="02020603050405020304" pitchFamily="18" charset="0"/>
                <a:cs typeface="Times New Roman" panose="02020603050405020304" pitchFamily="18" charset="0"/>
              </a:rPr>
              <a:t>Rpta</a:t>
            </a:r>
            <a:r>
              <a:rPr kumimoji="0" lang="es-PE" altLang="es-PE" sz="2000" b="1" i="0" u="none" strike="noStrike" cap="none" normalizeH="0" baseline="0" dirty="0">
                <a:ln>
                  <a:noFill/>
                </a:ln>
                <a:solidFill>
                  <a:srgbClr val="035AE7"/>
                </a:solidFill>
                <a:effectLst/>
                <a:latin typeface="Souvenir Lt BT"/>
                <a:ea typeface="Times New Roman" panose="02020603050405020304" pitchFamily="18" charset="0"/>
                <a:cs typeface="Times New Roman" panose="02020603050405020304" pitchFamily="18" charset="0"/>
              </a:rPr>
              <a:t>: </a:t>
            </a:r>
            <a:r>
              <a:rPr lang="es-PE" altLang="es-PE" sz="2000" b="1" baseline="0" dirty="0">
                <a:solidFill>
                  <a:srgbClr val="035AE7"/>
                </a:solidFill>
                <a:latin typeface="Souvenir Lt BT"/>
                <a:ea typeface="Times New Roman" panose="02020603050405020304" pitchFamily="18" charset="0"/>
                <a:cs typeface="Times New Roman" panose="02020603050405020304" pitchFamily="18" charset="0"/>
              </a:rPr>
              <a:t>84 s</a:t>
            </a:r>
            <a:endParaRPr kumimoji="0" lang="es-PE" altLang="es-PE" sz="2000" b="1" i="0" u="none" strike="noStrike" cap="none" normalizeH="0" baseline="30000" dirty="0">
              <a:ln>
                <a:noFill/>
              </a:ln>
              <a:solidFill>
                <a:srgbClr val="035AE7"/>
              </a:solidFill>
              <a:effectLst/>
              <a:latin typeface="Souvenir Lt BT"/>
              <a:ea typeface="Times New Roman" panose="02020603050405020304" pitchFamily="18" charset="0"/>
              <a:cs typeface="Times New Roman" panose="02020603050405020304" pitchFamily="18" charset="0"/>
            </a:endParaRPr>
          </a:p>
          <a:p>
            <a:pPr marL="0" marR="0" lvl="0" indent="180975" algn="l" defTabSz="914400" rtl="0" eaLnBrk="0" fontAlgn="base" latinLnBrk="0" hangingPunct="0">
              <a:lnSpc>
                <a:spcPct val="100000"/>
              </a:lnSpc>
              <a:spcBef>
                <a:spcPct val="0"/>
              </a:spcBef>
              <a:spcAft>
                <a:spcPct val="0"/>
              </a:spcAft>
              <a:buClrTx/>
              <a:buSzTx/>
              <a:buFontTx/>
              <a:buNone/>
              <a:tabLst/>
            </a:pPr>
            <a:r>
              <a:rPr kumimoji="0" lang="es-PE" altLang="es-PE" sz="2000" b="1"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endParaRPr kumimoji="0" lang="es-PE" altLang="es-PE" sz="2000" b="0" i="0" u="none" strike="noStrike" cap="none" normalizeH="0" baseline="0" dirty="0">
              <a:ln>
                <a:noFill/>
              </a:ln>
              <a:solidFill>
                <a:schemeClr val="tx1"/>
              </a:solidFill>
              <a:effectLst/>
            </a:endParaRPr>
          </a:p>
          <a:p>
            <a:pPr marL="0" marR="0" lvl="0" indent="180975"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mágenes de Molino De Viento | Vectores, fotos de stock y PSD gratuitos">
            <a:extLst>
              <a:ext uri="{FF2B5EF4-FFF2-40B4-BE49-F238E27FC236}">
                <a16:creationId xmlns:a16="http://schemas.microsoft.com/office/drawing/2014/main" id="{A4914F49-8D12-7AF6-8B88-A6E53860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759" y="3670547"/>
            <a:ext cx="3381145" cy="224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456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F67DD6-4D6D-2B88-47B8-145843F430AD}"/>
              </a:ext>
            </a:extLst>
          </p:cNvPr>
          <p:cNvSpPr>
            <a:spLocks noChangeArrowheads="1"/>
          </p:cNvSpPr>
          <p:nvPr/>
        </p:nvSpPr>
        <p:spPr bwMode="auto">
          <a:xfrm>
            <a:off x="1089891" y="608042"/>
            <a:ext cx="883534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500" b="1" dirty="0">
                <a:solidFill>
                  <a:srgbClr val="FF0000"/>
                </a:solidFill>
                <a:cs typeface="Arial" panose="020B0604020202020204" pitchFamily="34" charset="0"/>
              </a:rPr>
              <a:t>Actividad 4:</a:t>
            </a:r>
            <a:r>
              <a:rPr lang="es-PE" altLang="es-PE" sz="2500" dirty="0">
                <a:solidFill>
                  <a:srgbClr val="FF0000"/>
                </a:solidFill>
                <a:cs typeface="Arial" panose="020B0604020202020204" pitchFamily="34" charset="0"/>
              </a:rPr>
              <a:t> </a:t>
            </a:r>
            <a:r>
              <a:rPr lang="es-PE" altLang="es-PE" sz="2500" dirty="0">
                <a:cs typeface="Arial" panose="020B0604020202020204" pitchFamily="34" charset="0"/>
              </a:rPr>
              <a:t>Una noria de feria que tiene 5 metros de radio comienza su rotación desde el reposo, y al cabo de 30 segundos alcanza una velocidad angular de 0.2 rad/s. ¿Cuál es la aceleración angular aplicada y la velocidad tangencial en ese momento?</a:t>
            </a: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rgbClr val="000000"/>
                </a:solidFill>
                <a:effectLst/>
                <a:latin typeface="fhybea"/>
              </a:rPr>
              <a:t>  </a:t>
            </a:r>
            <a:r>
              <a:rPr kumimoji="0" lang="es-PE" altLang="es-PE" sz="16900" b="0" i="0" u="none" strike="noStrike" cap="none" normalizeH="0" baseline="0" dirty="0">
                <a:ln>
                  <a:noFill/>
                </a:ln>
                <a:solidFill>
                  <a:srgbClr val="000000"/>
                </a:solidFill>
                <a:effectLst/>
                <a:latin typeface="fhybea"/>
              </a:rPr>
              <a:t>            </a:t>
            </a: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3" name="Rectangle 38">
            <a:extLst>
              <a:ext uri="{FF2B5EF4-FFF2-40B4-BE49-F238E27FC236}">
                <a16:creationId xmlns:a16="http://schemas.microsoft.com/office/drawing/2014/main" id="{7257C93A-590C-6A64-914F-B61DE42CBDE1}"/>
              </a:ext>
            </a:extLst>
          </p:cNvPr>
          <p:cNvSpPr>
            <a:spLocks noChangeArrowheads="1"/>
          </p:cNvSpPr>
          <p:nvPr/>
        </p:nvSpPr>
        <p:spPr bwMode="auto">
          <a:xfrm>
            <a:off x="611411" y="2936557"/>
            <a:ext cx="34708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80975" defTabSz="914400" eaLnBrk="0" fontAlgn="base" hangingPunct="0">
              <a:spcBef>
                <a:spcPct val="0"/>
              </a:spcBef>
              <a:spcAft>
                <a:spcPct val="0"/>
              </a:spcAft>
            </a:pPr>
            <a:r>
              <a:rPr kumimoji="0" lang="es-PE" altLang="es-PE" sz="2000" b="0"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r>
              <a:rPr kumimoji="0" lang="es-PE" altLang="es-PE" sz="2000" b="1" i="0" u="none" strike="noStrike" cap="none" normalizeH="0" baseline="0" dirty="0" err="1">
                <a:ln>
                  <a:noFill/>
                </a:ln>
                <a:solidFill>
                  <a:srgbClr val="035AE7"/>
                </a:solidFill>
                <a:effectLst/>
                <a:latin typeface="Souvenir Lt BT"/>
                <a:ea typeface="Times New Roman" panose="02020603050405020304" pitchFamily="18" charset="0"/>
                <a:cs typeface="Times New Roman" panose="02020603050405020304" pitchFamily="18" charset="0"/>
              </a:rPr>
              <a:t>Rptas</a:t>
            </a:r>
            <a:r>
              <a:rPr kumimoji="0" lang="es-PE" altLang="es-PE" sz="2000" b="1" i="0" u="none" strike="noStrike" cap="none" normalizeH="0" baseline="0" dirty="0">
                <a:ln>
                  <a:noFill/>
                </a:ln>
                <a:solidFill>
                  <a:srgbClr val="035AE7"/>
                </a:solidFill>
                <a:effectLst/>
                <a:latin typeface="Souvenir Lt BT"/>
                <a:ea typeface="Times New Roman" panose="02020603050405020304" pitchFamily="18" charset="0"/>
                <a:cs typeface="Times New Roman" panose="02020603050405020304" pitchFamily="18" charset="0"/>
              </a:rPr>
              <a:t>: </a:t>
            </a:r>
            <a:r>
              <a:rPr lang="es-PE" altLang="es-PE" sz="2000" b="1" baseline="0" dirty="0">
                <a:solidFill>
                  <a:srgbClr val="035AE7"/>
                </a:solidFill>
                <a:latin typeface="Souvenir Lt BT"/>
                <a:ea typeface="Times New Roman" panose="02020603050405020304" pitchFamily="18" charset="0"/>
                <a:cs typeface="Times New Roman" panose="02020603050405020304" pitchFamily="18" charset="0"/>
              </a:rPr>
              <a:t>0.0067</a:t>
            </a:r>
            <a:r>
              <a:rPr kumimoji="0" lang="es-PE" altLang="es-PE" sz="2000" b="1" i="0" u="none" strike="noStrike" cap="none" normalizeH="0" dirty="0">
                <a:ln>
                  <a:noFill/>
                </a:ln>
                <a:solidFill>
                  <a:srgbClr val="035AE7"/>
                </a:solidFill>
                <a:effectLst/>
                <a:latin typeface="Souvenir Lt BT"/>
                <a:ea typeface="Times New Roman" panose="02020603050405020304" pitchFamily="18" charset="0"/>
                <a:cs typeface="Times New Roman" panose="02020603050405020304" pitchFamily="18" charset="0"/>
              </a:rPr>
              <a:t> rad/s</a:t>
            </a:r>
            <a:r>
              <a:rPr kumimoji="0" lang="es-PE" altLang="es-PE" sz="2000" b="1" i="0" u="none" cap="none" normalizeH="0" baseline="30000" dirty="0">
                <a:ln>
                  <a:noFill/>
                </a:ln>
                <a:solidFill>
                  <a:srgbClr val="035AE7"/>
                </a:solidFill>
                <a:effectLst/>
                <a:latin typeface="Souvenir Lt BT"/>
                <a:ea typeface="Times New Roman" panose="02020603050405020304" pitchFamily="18" charset="0"/>
                <a:cs typeface="Times New Roman" panose="02020603050405020304" pitchFamily="18" charset="0"/>
              </a:rPr>
              <a:t>2 </a:t>
            </a:r>
            <a:r>
              <a:rPr lang="es-PE" altLang="es-PE" sz="2000" b="1" dirty="0">
                <a:solidFill>
                  <a:srgbClr val="035AE7"/>
                </a:solidFill>
                <a:latin typeface="Souvenir Lt BT"/>
                <a:ea typeface="Times New Roman" panose="02020603050405020304" pitchFamily="18" charset="0"/>
                <a:cs typeface="Times New Roman" panose="02020603050405020304" pitchFamily="18" charset="0"/>
              </a:rPr>
              <a:t>,  1 m/s</a:t>
            </a:r>
            <a:endParaRPr kumimoji="0" lang="es-PE" altLang="es-PE" sz="2000" b="1" i="0" u="none" strike="noStrike" cap="none" normalizeH="0" baseline="30000" dirty="0">
              <a:ln>
                <a:noFill/>
              </a:ln>
              <a:solidFill>
                <a:srgbClr val="035AE7"/>
              </a:solidFill>
              <a:effectLst/>
              <a:latin typeface="Souvenir Lt BT"/>
              <a:ea typeface="Times New Roman" panose="02020603050405020304" pitchFamily="18" charset="0"/>
              <a:cs typeface="Times New Roman" panose="02020603050405020304" pitchFamily="18" charset="0"/>
            </a:endParaRPr>
          </a:p>
          <a:p>
            <a:pPr marL="0" marR="0" lvl="0" indent="180975" algn="l" defTabSz="914400" rtl="0" eaLnBrk="0" fontAlgn="base" latinLnBrk="0" hangingPunct="0">
              <a:lnSpc>
                <a:spcPct val="100000"/>
              </a:lnSpc>
              <a:spcBef>
                <a:spcPct val="0"/>
              </a:spcBef>
              <a:spcAft>
                <a:spcPct val="0"/>
              </a:spcAft>
              <a:buClrTx/>
              <a:buSzTx/>
              <a:buFontTx/>
              <a:buNone/>
              <a:tabLst/>
            </a:pPr>
            <a:r>
              <a:rPr kumimoji="0" lang="es-PE" altLang="es-PE" sz="2000" b="1"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endParaRPr kumimoji="0" lang="es-PE" altLang="es-PE" sz="2000" b="0" i="0" u="none" strike="noStrike" cap="none" normalizeH="0" baseline="0" dirty="0">
              <a:ln>
                <a:noFill/>
              </a:ln>
              <a:solidFill>
                <a:schemeClr val="tx1"/>
              </a:solidFill>
              <a:effectLst/>
            </a:endParaRPr>
          </a:p>
          <a:p>
            <a:pPr marL="0" marR="0" lvl="0" indent="180975"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pic>
        <p:nvPicPr>
          <p:cNvPr id="1030" name="Picture 6">
            <a:extLst>
              <a:ext uri="{FF2B5EF4-FFF2-40B4-BE49-F238E27FC236}">
                <a16:creationId xmlns:a16="http://schemas.microsoft.com/office/drawing/2014/main" id="{542CD978-789A-651E-70AA-B31C23EF6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356" y="2485862"/>
            <a:ext cx="4052970" cy="270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0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9CC3E-6A14-9049-0604-B2EDD8AB6229}"/>
              </a:ext>
            </a:extLst>
          </p:cNvPr>
          <p:cNvSpPr txBox="1"/>
          <p:nvPr/>
        </p:nvSpPr>
        <p:spPr>
          <a:xfrm>
            <a:off x="1110912" y="520799"/>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6:</a:t>
            </a:r>
            <a:endParaRPr lang="es-PE" sz="2800" b="1" dirty="0">
              <a:solidFill>
                <a:srgbClr val="C00000"/>
              </a:solidFill>
            </a:endParaRPr>
          </a:p>
        </p:txBody>
      </p:sp>
      <p:sp>
        <p:nvSpPr>
          <p:cNvPr id="4" name="CuadroTexto 3">
            <a:extLst>
              <a:ext uri="{FF2B5EF4-FFF2-40B4-BE49-F238E27FC236}">
                <a16:creationId xmlns:a16="http://schemas.microsoft.com/office/drawing/2014/main" id="{6DBA0FAB-0F0E-1AF0-D339-2AD5BC0ABFD5}"/>
              </a:ext>
            </a:extLst>
          </p:cNvPr>
          <p:cNvSpPr txBox="1"/>
          <p:nvPr/>
        </p:nvSpPr>
        <p:spPr>
          <a:xfrm>
            <a:off x="1110912" y="1118587"/>
            <a:ext cx="8740345" cy="1815882"/>
          </a:xfrm>
          <a:prstGeom prst="rect">
            <a:avLst/>
          </a:prstGeom>
          <a:noFill/>
        </p:spPr>
        <p:txBody>
          <a:bodyPr wrap="square">
            <a:spAutoFit/>
          </a:bodyPr>
          <a:lstStyle/>
          <a:p>
            <a:r>
              <a:rPr lang="es-PE" altLang="es-PE" sz="2800" dirty="0">
                <a:cs typeface="Arial" panose="020B0604020202020204" pitchFamily="34" charset="0"/>
              </a:rPr>
              <a:t>Las ruedas de un camión en marcha constante tienen un radio de 50 cm y están girando a 30 rad/s, luego aceleran a 6 rad/s</a:t>
            </a:r>
            <a:r>
              <a:rPr lang="es-PE" altLang="es-PE" sz="2800" baseline="30000" dirty="0">
                <a:cs typeface="Arial" panose="020B0604020202020204" pitchFamily="34" charset="0"/>
              </a:rPr>
              <a:t>2</a:t>
            </a:r>
            <a:r>
              <a:rPr lang="es-PE" altLang="es-PE" sz="2800" dirty="0">
                <a:cs typeface="Arial" panose="020B0604020202020204" pitchFamily="34" charset="0"/>
              </a:rPr>
              <a:t>. Hallar la velocidad que el camión alcanza después de 200 metros de recorrido.</a:t>
            </a:r>
            <a:endParaRPr lang="es-PE" sz="2800"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DF7AB8F-AF43-9185-7D24-A6EDE82B316D}"/>
                  </a:ext>
                </a:extLst>
              </p:cNvPr>
              <p:cNvSpPr txBox="1"/>
              <p:nvPr/>
            </p:nvSpPr>
            <p:spPr>
              <a:xfrm>
                <a:off x="907327" y="2870030"/>
                <a:ext cx="5931244" cy="670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𝒔</m:t>
                      </m:r>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MX"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  </m:t>
                      </m:r>
                      <m:r>
                        <a:rPr lang="es-419" sz="2000" b="1" i="1" smtClean="0">
                          <a:latin typeface="Cambria Math" panose="02040503050406030204" pitchFamily="18" charset="0"/>
                          <a:ea typeface="Cambria Math" panose="02040503050406030204" pitchFamily="18" charset="0"/>
                          <a:cs typeface="Arial" panose="020B0604020202020204" pitchFamily="34" charset="0"/>
                        </a:rPr>
                        <m:t>𝟐𝟎𝟎</m:t>
                      </m:r>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MX" sz="2000" b="1" i="1">
                          <a:latin typeface="Cambria Math" panose="02040503050406030204" pitchFamily="18" charset="0"/>
                          <a:ea typeface="Cambria Math" panose="02040503050406030204" pitchFamily="18" charset="0"/>
                          <a:cs typeface="Arial" panose="020B0604020202020204" pitchFamily="34" charset="0"/>
                        </a:rPr>
                        <m:t>𝜽</m:t>
                      </m:r>
                      <m:r>
                        <a:rPr lang="es-419" sz="2000" b="1" i="1">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𝟎</m:t>
                      </m:r>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𝟓𝟎</m:t>
                      </m:r>
                      <m:r>
                        <a:rPr lang="es-419" sz="2000" b="1" i="1" smtClean="0">
                          <a:latin typeface="Cambria Math" panose="02040503050406030204" pitchFamily="18" charset="0"/>
                          <a:ea typeface="Cambria Math" panose="02040503050406030204" pitchFamily="18" charset="0"/>
                          <a:cs typeface="Arial" panose="020B0604020202020204" pitchFamily="34" charset="0"/>
                        </a:rPr>
                        <m:t>  →  </m:t>
                      </m:r>
                      <m:r>
                        <a:rPr lang="es-MX" sz="2000" b="1" i="1">
                          <a:latin typeface="Cambria Math" panose="02040503050406030204" pitchFamily="18" charset="0"/>
                          <a:ea typeface="Cambria Math" panose="02040503050406030204" pitchFamily="18" charset="0"/>
                          <a:cs typeface="Arial" panose="020B0604020202020204" pitchFamily="34" charset="0"/>
                        </a:rPr>
                        <m:t>𝜽</m:t>
                      </m:r>
                      <m:r>
                        <a:rPr lang="es-419" sz="2000" b="1" i="1">
                          <a:latin typeface="Cambria Math" panose="02040503050406030204" pitchFamily="18" charset="0"/>
                          <a:ea typeface="Cambria Math" panose="02040503050406030204" pitchFamily="18" charset="0"/>
                          <a:cs typeface="Arial" panose="020B0604020202020204" pitchFamily="34" charset="0"/>
                        </a:rPr>
                        <m:t>=</m:t>
                      </m:r>
                      <m:f>
                        <m:fPr>
                          <m:ctrlPr>
                            <a:rPr lang="es-419" sz="2000" b="1" i="1" smtClean="0">
                              <a:latin typeface="Cambria Math" panose="02040503050406030204" pitchFamily="18" charset="0"/>
                              <a:ea typeface="Cambria Math" panose="02040503050406030204" pitchFamily="18" charset="0"/>
                              <a:cs typeface="Arial" panose="020B0604020202020204" pitchFamily="34" charset="0"/>
                            </a:rPr>
                          </m:ctrlPr>
                        </m:fPr>
                        <m:num>
                          <m:r>
                            <a:rPr lang="es-419" sz="2000" b="1" i="1" smtClean="0">
                              <a:latin typeface="Cambria Math" panose="02040503050406030204" pitchFamily="18" charset="0"/>
                              <a:ea typeface="Cambria Math" panose="02040503050406030204" pitchFamily="18" charset="0"/>
                              <a:cs typeface="Arial" panose="020B0604020202020204" pitchFamily="34" charset="0"/>
                            </a:rPr>
                            <m:t>𝟐𝟎𝟎</m:t>
                          </m:r>
                        </m:num>
                        <m:den>
                          <m:r>
                            <a:rPr lang="es-419" sz="2000" b="1" i="1" smtClean="0">
                              <a:latin typeface="Cambria Math" panose="02040503050406030204" pitchFamily="18" charset="0"/>
                              <a:ea typeface="Cambria Math" panose="02040503050406030204" pitchFamily="18" charset="0"/>
                              <a:cs typeface="Arial" panose="020B0604020202020204" pitchFamily="34" charset="0"/>
                            </a:rPr>
                            <m:t>𝟎</m:t>
                          </m:r>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𝟓𝟎</m:t>
                          </m:r>
                        </m:den>
                      </m:f>
                    </m:oMath>
                  </m:oMathPara>
                </a14:m>
                <a:endParaRPr lang="es-419" sz="2000" b="1" i="1"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6" name="CuadroTexto 5">
                <a:extLst>
                  <a:ext uri="{FF2B5EF4-FFF2-40B4-BE49-F238E27FC236}">
                    <a16:creationId xmlns:a16="http://schemas.microsoft.com/office/drawing/2014/main" id="{EDF7AB8F-AF43-9185-7D24-A6EDE82B316D}"/>
                  </a:ext>
                </a:extLst>
              </p:cNvPr>
              <p:cNvSpPr txBox="1">
                <a:spLocks noRot="1" noChangeAspect="1" noMove="1" noResize="1" noEditPoints="1" noAdjustHandles="1" noChangeArrowheads="1" noChangeShapeType="1" noTextEdit="1"/>
              </p:cNvSpPr>
              <p:nvPr/>
            </p:nvSpPr>
            <p:spPr>
              <a:xfrm>
                <a:off x="907327" y="2870030"/>
                <a:ext cx="5931244" cy="670568"/>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232BCAB8-0082-0E88-110A-5F79EB2F4E09}"/>
                  </a:ext>
                </a:extLst>
              </p:cNvPr>
              <p:cNvSpPr txBox="1"/>
              <p:nvPr/>
            </p:nvSpPr>
            <p:spPr>
              <a:xfrm>
                <a:off x="626638" y="4188514"/>
                <a:ext cx="7048072" cy="513539"/>
              </a:xfrm>
              <a:prstGeom prst="rect">
                <a:avLst/>
              </a:prstGeom>
              <a:noFill/>
            </p:spPr>
            <p:txBody>
              <a:bodyPr wrap="square">
                <a:spAutoFit/>
              </a:bodyPr>
              <a:lstStyle/>
              <a:p>
                <a14:m>
                  <m:oMath xmlns:m="http://schemas.openxmlformats.org/officeDocument/2006/math">
                    <m:sSup>
                      <m:sSupPr>
                        <m:ctrlP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4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e>
                      <m:sup>
                        <m:r>
                          <a:rPr lang="es-419" sz="24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oMath>
                </a14:m>
                <a:r>
                  <a:rPr lang="es-419" sz="2400" b="1" dirty="0">
                    <a:solidFill>
                      <a:schemeClr val="tx1"/>
                    </a:solidFill>
                    <a:ea typeface="Cambria Math" panose="02040503050406030204" pitchFamily="18" charset="0"/>
                    <a:cs typeface="Arial" panose="020B0604020202020204" pitchFamily="34" charset="0"/>
                  </a:rPr>
                  <a:t> </a:t>
                </a:r>
                <a14:m>
                  <m:oMath xmlns:m="http://schemas.openxmlformats.org/officeDocument/2006/math">
                    <m:sSup>
                      <m:sSupPr>
                        <m:ctrlP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𝟎</m:t>
                            </m:r>
                          </m:sub>
                        </m:sSub>
                      </m:e>
                      <m:sup>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sup>
                    </m:sSup>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𝟐</m:t>
                    </m:r>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MX"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𝜽</m:t>
                    </m:r>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MX" sz="20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sSup>
                      <m:sSupPr>
                        <m:ctrlPr>
                          <a:rPr lang="es-419" sz="2000" b="1"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419" sz="2000" b="1" i="1">
                                <a:latin typeface="Cambria Math" panose="02040503050406030204" pitchFamily="18" charset="0"/>
                                <a:ea typeface="Cambria Math" panose="02040503050406030204" pitchFamily="18" charset="0"/>
                                <a:cs typeface="Arial" panose="020B0604020202020204" pitchFamily="34" charset="0"/>
                              </a:rPr>
                            </m:ctrlPr>
                          </m:sSubPr>
                          <m:e>
                            <m:r>
                              <a:rPr lang="es-419" sz="2000" b="1" i="1">
                                <a:latin typeface="Cambria Math" panose="02040503050406030204" pitchFamily="18" charset="0"/>
                                <a:ea typeface="Cambria Math" panose="02040503050406030204" pitchFamily="18" charset="0"/>
                                <a:cs typeface="Arial" panose="020B0604020202020204" pitchFamily="34" charset="0"/>
                              </a:rPr>
                              <m:t> </m:t>
                            </m:r>
                            <m:r>
                              <a:rPr lang="es-419" sz="2000" b="1" i="1">
                                <a:latin typeface="Cambria Math" panose="02040503050406030204" pitchFamily="18" charset="0"/>
                                <a:ea typeface="Cambria Math" panose="02040503050406030204" pitchFamily="18" charset="0"/>
                                <a:cs typeface="Arial" panose="020B0604020202020204" pitchFamily="34" charset="0"/>
                              </a:rPr>
                              <m:t>𝝎</m:t>
                            </m:r>
                          </m:e>
                          <m:sub>
                            <m:r>
                              <a:rPr lang="es-419" sz="2000" b="1" i="1">
                                <a:latin typeface="Cambria Math" panose="02040503050406030204" pitchFamily="18" charset="0"/>
                                <a:ea typeface="Cambria Math" panose="02040503050406030204" pitchFamily="18" charset="0"/>
                                <a:cs typeface="Arial" panose="020B0604020202020204" pitchFamily="34" charset="0"/>
                              </a:rPr>
                              <m:t>𝒇</m:t>
                            </m:r>
                          </m:sub>
                        </m:sSub>
                      </m:e>
                      <m:sup>
                        <m:r>
                          <a:rPr lang="es-419" sz="2000" b="1" i="1">
                            <a:latin typeface="Cambria Math" panose="02040503050406030204" pitchFamily="18" charset="0"/>
                            <a:ea typeface="Cambria Math" panose="02040503050406030204" pitchFamily="18" charset="0"/>
                            <a:cs typeface="Arial" panose="020B0604020202020204" pitchFamily="34" charset="0"/>
                          </a:rPr>
                          <m:t>𝟐</m:t>
                        </m:r>
                      </m:sup>
                    </m:sSup>
                    <m:r>
                      <a:rPr lang="es-419" sz="2000" b="1"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419" sz="2000" b="1" i="1">
                            <a:latin typeface="Cambria Math" panose="02040503050406030204" pitchFamily="18" charset="0"/>
                            <a:ea typeface="Cambria Math" panose="02040503050406030204" pitchFamily="18" charset="0"/>
                            <a:cs typeface="Arial" panose="020B0604020202020204" pitchFamily="34" charset="0"/>
                          </a:rPr>
                        </m:ctrlPr>
                      </m:sSupPr>
                      <m:e>
                        <m:r>
                          <a:rPr lang="es-419" sz="2000" b="1" i="1" smtClean="0">
                            <a:latin typeface="Cambria Math" panose="02040503050406030204" pitchFamily="18" charset="0"/>
                            <a:ea typeface="Cambria Math" panose="02040503050406030204" pitchFamily="18" charset="0"/>
                            <a:cs typeface="Arial" panose="020B0604020202020204" pitchFamily="34" charset="0"/>
                          </a:rPr>
                          <m:t>𝟑𝟎</m:t>
                        </m:r>
                      </m:e>
                      <m:sup>
                        <m:r>
                          <a:rPr lang="es-419" sz="2000" b="1" i="1">
                            <a:latin typeface="Cambria Math" panose="02040503050406030204" pitchFamily="18" charset="0"/>
                            <a:ea typeface="Cambria Math" panose="02040503050406030204" pitchFamily="18" charset="0"/>
                            <a:cs typeface="Arial" panose="020B0604020202020204" pitchFamily="34" charset="0"/>
                          </a:rPr>
                          <m:t>𝟐</m:t>
                        </m:r>
                      </m:sup>
                    </m:sSup>
                    <m:r>
                      <a:rPr lang="es-419" sz="2000" b="1" i="1">
                        <a:latin typeface="Cambria Math" panose="02040503050406030204" pitchFamily="18" charset="0"/>
                        <a:ea typeface="Cambria Math" panose="02040503050406030204" pitchFamily="18" charset="0"/>
                        <a:cs typeface="Arial" panose="020B0604020202020204" pitchFamily="34" charset="0"/>
                      </a:rPr>
                      <m:t>+</m:t>
                    </m:r>
                    <m:r>
                      <a:rPr lang="es-419" sz="2000" b="1" i="1">
                        <a:latin typeface="Cambria Math" panose="02040503050406030204" pitchFamily="18" charset="0"/>
                        <a:ea typeface="Cambria Math" panose="02040503050406030204" pitchFamily="18" charset="0"/>
                        <a:cs typeface="Arial" panose="020B0604020202020204" pitchFamily="34" charset="0"/>
                      </a:rPr>
                      <m:t>𝟐</m:t>
                    </m:r>
                    <m:d>
                      <m:dPr>
                        <m:ctrlPr>
                          <a:rPr lang="es-419" sz="2000" b="1" i="1" smtClean="0">
                            <a:latin typeface="Cambria Math" panose="02040503050406030204" pitchFamily="18" charset="0"/>
                            <a:ea typeface="Cambria Math" panose="02040503050406030204" pitchFamily="18" charset="0"/>
                            <a:cs typeface="Arial" panose="020B0604020202020204" pitchFamily="34" charset="0"/>
                          </a:rPr>
                        </m:ctrlPr>
                      </m:dPr>
                      <m:e>
                        <m:r>
                          <a:rPr lang="es-419" sz="2000" b="1" i="1" smtClean="0">
                            <a:latin typeface="Cambria Math" panose="02040503050406030204" pitchFamily="18" charset="0"/>
                            <a:ea typeface="Cambria Math" panose="02040503050406030204" pitchFamily="18" charset="0"/>
                            <a:cs typeface="Arial" panose="020B0604020202020204" pitchFamily="34" charset="0"/>
                          </a:rPr>
                          <m:t>𝟔</m:t>
                        </m:r>
                      </m:e>
                    </m:d>
                    <m:d>
                      <m:dPr>
                        <m:ctrlPr>
                          <a:rPr lang="es-419" sz="2000" b="1" i="1" smtClean="0">
                            <a:latin typeface="Cambria Math" panose="02040503050406030204" pitchFamily="18" charset="0"/>
                            <a:ea typeface="Cambria Math" panose="02040503050406030204" pitchFamily="18" charset="0"/>
                            <a:cs typeface="Arial" panose="020B0604020202020204" pitchFamily="34" charset="0"/>
                          </a:rPr>
                        </m:ctrlPr>
                      </m:dPr>
                      <m:e>
                        <m:r>
                          <a:rPr lang="es-419" sz="2000" b="1" i="1" smtClean="0">
                            <a:latin typeface="Cambria Math" panose="02040503050406030204" pitchFamily="18" charset="0"/>
                            <a:ea typeface="Cambria Math" panose="02040503050406030204" pitchFamily="18" charset="0"/>
                            <a:cs typeface="Arial" panose="020B0604020202020204" pitchFamily="34" charset="0"/>
                          </a:rPr>
                          <m:t>𝟒𝟎𝟎</m:t>
                        </m:r>
                      </m:e>
                    </m:d>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𝟓𝟕𝟎𝟎</m:t>
                    </m:r>
                  </m:oMath>
                </a14:m>
                <a:endParaRPr lang="es-419" sz="2400" b="1" i="1"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8" name="CuadroTexto 7">
                <a:extLst>
                  <a:ext uri="{FF2B5EF4-FFF2-40B4-BE49-F238E27FC236}">
                    <a16:creationId xmlns:a16="http://schemas.microsoft.com/office/drawing/2014/main" id="{232BCAB8-0082-0E88-110A-5F79EB2F4E09}"/>
                  </a:ext>
                </a:extLst>
              </p:cNvPr>
              <p:cNvSpPr txBox="1">
                <a:spLocks noRot="1" noChangeAspect="1" noMove="1" noResize="1" noEditPoints="1" noAdjustHandles="1" noChangeArrowheads="1" noChangeShapeType="1" noTextEdit="1"/>
              </p:cNvSpPr>
              <p:nvPr/>
            </p:nvSpPr>
            <p:spPr>
              <a:xfrm>
                <a:off x="626638" y="4188514"/>
                <a:ext cx="7048072" cy="513539"/>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25DDEA80-D246-43E8-FBDF-B72703E9A908}"/>
                  </a:ext>
                </a:extLst>
              </p:cNvPr>
              <p:cNvSpPr txBox="1"/>
              <p:nvPr/>
            </p:nvSpPr>
            <p:spPr>
              <a:xfrm>
                <a:off x="4774394" y="5447577"/>
                <a:ext cx="4128353" cy="429220"/>
              </a:xfrm>
              <a:prstGeom prst="rect">
                <a:avLst/>
              </a:prstGeom>
              <a:noFill/>
            </p:spPr>
            <p:txBody>
              <a:bodyPr wrap="square">
                <a:spAutoFit/>
              </a:bodyPr>
              <a:lstStyle/>
              <a:p>
                <a14:m>
                  <m:oMath xmlns:m="http://schemas.openxmlformats.org/officeDocument/2006/math">
                    <m:sSub>
                      <m:sSubPr>
                        <m:ctrlP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𝒗</m:t>
                        </m:r>
                      </m:e>
                      <m:sub>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𝝎</m:t>
                        </m:r>
                      </m:e>
                      <m:sub>
                        <m:r>
                          <a:rPr lang="es-419" sz="2000" b="1" i="1">
                            <a:solidFill>
                              <a:schemeClr val="tx1"/>
                            </a:solidFill>
                            <a:latin typeface="Cambria Math" panose="02040503050406030204" pitchFamily="18" charset="0"/>
                            <a:ea typeface="Cambria Math" panose="02040503050406030204" pitchFamily="18" charset="0"/>
                            <a:cs typeface="Arial" panose="020B0604020202020204" pitchFamily="34" charset="0"/>
                          </a:rPr>
                          <m:t>𝒇</m:t>
                        </m:r>
                      </m:sub>
                    </m:sSub>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s-419" sz="2000" b="1"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𝒓</m:t>
                    </m:r>
                    <m:r>
                      <a:rPr lang="es-419" sz="20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s-419"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s-419" sz="2000" b="1" i="1">
                            <a:latin typeface="Cambria Math" panose="02040503050406030204" pitchFamily="18" charset="0"/>
                            <a:ea typeface="Cambria Math" panose="02040503050406030204" pitchFamily="18" charset="0"/>
                            <a:cs typeface="Arial" panose="020B0604020202020204" pitchFamily="34" charset="0"/>
                          </a:rPr>
                          <m:t>  </m:t>
                        </m:r>
                        <m:r>
                          <a:rPr lang="es-419" sz="2000" b="1" i="1">
                            <a:latin typeface="Cambria Math" panose="02040503050406030204" pitchFamily="18" charset="0"/>
                            <a:ea typeface="Cambria Math" panose="02040503050406030204" pitchFamily="18" charset="0"/>
                            <a:cs typeface="Arial" panose="020B0604020202020204" pitchFamily="34" charset="0"/>
                          </a:rPr>
                          <m:t>𝒗</m:t>
                        </m:r>
                      </m:e>
                      <m:sub>
                        <m:r>
                          <a:rPr lang="es-419" sz="2000" b="1" i="1">
                            <a:latin typeface="Cambria Math" panose="02040503050406030204" pitchFamily="18" charset="0"/>
                            <a:ea typeface="Cambria Math" panose="02040503050406030204" pitchFamily="18" charset="0"/>
                            <a:cs typeface="Arial" panose="020B0604020202020204" pitchFamily="34" charset="0"/>
                          </a:rPr>
                          <m:t>𝒇</m:t>
                        </m:r>
                      </m:sub>
                    </m:sSub>
                    <m:r>
                      <a:rPr lang="es-419" sz="2000" b="1" i="1">
                        <a:latin typeface="Cambria Math" panose="02040503050406030204" pitchFamily="18" charset="0"/>
                        <a:ea typeface="Cambria Math" panose="02040503050406030204" pitchFamily="18" charset="0"/>
                        <a:cs typeface="Arial" panose="020B0604020202020204" pitchFamily="34" charset="0"/>
                      </a:rPr>
                      <m:t>=</m:t>
                    </m:r>
                  </m:oMath>
                </a14:m>
                <a:r>
                  <a:rPr lang="es-419" sz="2000" b="1" dirty="0">
                    <a:ea typeface="Cambria Math" panose="02040503050406030204" pitchFamily="18" charset="0"/>
                    <a:cs typeface="Arial" panose="020B0604020202020204" pitchFamily="34" charset="0"/>
                  </a:rPr>
                  <a:t> </a:t>
                </a:r>
                <a14:m>
                  <m:oMath xmlns:m="http://schemas.openxmlformats.org/officeDocument/2006/math">
                    <m:d>
                      <m:dPr>
                        <m:ctrlPr>
                          <a:rPr lang="es-419" sz="2000" b="1" i="1">
                            <a:latin typeface="Cambria Math" panose="02040503050406030204" pitchFamily="18" charset="0"/>
                            <a:ea typeface="Cambria Math" panose="02040503050406030204" pitchFamily="18" charset="0"/>
                            <a:cs typeface="Arial" panose="020B0604020202020204" pitchFamily="34" charset="0"/>
                          </a:rPr>
                        </m:ctrlPr>
                      </m:dPr>
                      <m:e>
                        <m:r>
                          <a:rPr lang="es-419" sz="2000" b="1" i="1" smtClean="0">
                            <a:latin typeface="Cambria Math" panose="02040503050406030204" pitchFamily="18" charset="0"/>
                            <a:ea typeface="Cambria Math" panose="02040503050406030204" pitchFamily="18" charset="0"/>
                            <a:cs typeface="Arial" panose="020B0604020202020204" pitchFamily="34" charset="0"/>
                          </a:rPr>
                          <m:t>𝟕𝟓</m:t>
                        </m:r>
                        <m:r>
                          <a:rPr lang="es-419" sz="2000" b="1" i="1">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𝟓𝟎</m:t>
                        </m:r>
                      </m:e>
                    </m:d>
                    <m:d>
                      <m:dPr>
                        <m:ctrlPr>
                          <a:rPr lang="es-419" sz="2000" b="1" i="1">
                            <a:latin typeface="Cambria Math" panose="02040503050406030204" pitchFamily="18" charset="0"/>
                            <a:ea typeface="Cambria Math" panose="02040503050406030204" pitchFamily="18" charset="0"/>
                            <a:cs typeface="Arial" panose="020B0604020202020204" pitchFamily="34" charset="0"/>
                          </a:rPr>
                        </m:ctrlPr>
                      </m:dPr>
                      <m:e>
                        <m:r>
                          <a:rPr lang="es-419" sz="2000" b="1" i="1" smtClean="0">
                            <a:latin typeface="Cambria Math" panose="02040503050406030204" pitchFamily="18" charset="0"/>
                            <a:ea typeface="Cambria Math" panose="02040503050406030204" pitchFamily="18" charset="0"/>
                            <a:cs typeface="Arial" panose="020B0604020202020204" pitchFamily="34" charset="0"/>
                          </a:rPr>
                          <m:t>𝟎</m:t>
                        </m:r>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419" sz="2000" b="1" i="1">
                            <a:latin typeface="Cambria Math" panose="02040503050406030204" pitchFamily="18" charset="0"/>
                            <a:ea typeface="Cambria Math" panose="02040503050406030204" pitchFamily="18" charset="0"/>
                            <a:cs typeface="Arial" panose="020B0604020202020204" pitchFamily="34" charset="0"/>
                          </a:rPr>
                          <m:t>𝟓𝟎</m:t>
                        </m:r>
                      </m:e>
                    </m:d>
                  </m:oMath>
                </a14:m>
                <a:endParaRPr lang="es-PE" sz="2000" dirty="0"/>
              </a:p>
            </p:txBody>
          </p:sp>
        </mc:Choice>
        <mc:Fallback xmlns="">
          <p:sp>
            <p:nvSpPr>
              <p:cNvPr id="10" name="CuadroTexto 9">
                <a:extLst>
                  <a:ext uri="{FF2B5EF4-FFF2-40B4-BE49-F238E27FC236}">
                    <a16:creationId xmlns:a16="http://schemas.microsoft.com/office/drawing/2014/main" id="{25DDEA80-D246-43E8-FBDF-B72703E9A908}"/>
                  </a:ext>
                </a:extLst>
              </p:cNvPr>
              <p:cNvSpPr txBox="1">
                <a:spLocks noRot="1" noChangeAspect="1" noMove="1" noResize="1" noEditPoints="1" noAdjustHandles="1" noChangeArrowheads="1" noChangeShapeType="1" noTextEdit="1"/>
              </p:cNvSpPr>
              <p:nvPr/>
            </p:nvSpPr>
            <p:spPr>
              <a:xfrm>
                <a:off x="4774394" y="5447577"/>
                <a:ext cx="4128353" cy="429220"/>
              </a:xfrm>
              <a:prstGeom prst="rect">
                <a:avLst/>
              </a:prstGeom>
              <a:blipFill>
                <a:blip r:embed="rId4"/>
                <a:stretch>
                  <a:fillRect b="-11429"/>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49B71EE7-AF99-E2CF-7ED6-1D57FDE84651}"/>
                  </a:ext>
                </a:extLst>
              </p:cNvPr>
              <p:cNvSpPr txBox="1"/>
              <p:nvPr/>
            </p:nvSpPr>
            <p:spPr>
              <a:xfrm>
                <a:off x="5303970" y="5947843"/>
                <a:ext cx="230071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14:m>
                  <m:oMath xmlns:m="http://schemas.openxmlformats.org/officeDocument/2006/math">
                    <m:sSub>
                      <m:sSubPr>
                        <m:ctrlPr>
                          <a:rPr lang="es-419" sz="2000" b="1" i="1" smtClean="0">
                            <a:latin typeface="Cambria Math" panose="02040503050406030204" pitchFamily="18" charset="0"/>
                            <a:ea typeface="Cambria Math" panose="02040503050406030204" pitchFamily="18" charset="0"/>
                            <a:cs typeface="Arial" panose="020B0604020202020204" pitchFamily="34" charset="0"/>
                          </a:rPr>
                        </m:ctrlPr>
                      </m:sSubPr>
                      <m:e>
                        <m:r>
                          <a:rPr lang="es-419" sz="2000" b="1" i="1">
                            <a:latin typeface="Cambria Math" panose="02040503050406030204" pitchFamily="18" charset="0"/>
                            <a:ea typeface="Cambria Math" panose="02040503050406030204" pitchFamily="18" charset="0"/>
                            <a:cs typeface="Arial" panose="020B0604020202020204" pitchFamily="34" charset="0"/>
                          </a:rPr>
                          <m:t>  </m:t>
                        </m:r>
                        <m:r>
                          <a:rPr lang="es-419" sz="2000" b="1" i="1">
                            <a:latin typeface="Cambria Math" panose="02040503050406030204" pitchFamily="18" charset="0"/>
                            <a:ea typeface="Cambria Math" panose="02040503050406030204" pitchFamily="18" charset="0"/>
                            <a:cs typeface="Arial" panose="020B0604020202020204" pitchFamily="34" charset="0"/>
                          </a:rPr>
                          <m:t>𝒗</m:t>
                        </m:r>
                      </m:e>
                      <m:sub>
                        <m:r>
                          <a:rPr lang="es-419" sz="2000" b="1" i="1">
                            <a:latin typeface="Cambria Math" panose="02040503050406030204" pitchFamily="18" charset="0"/>
                            <a:ea typeface="Cambria Math" panose="02040503050406030204" pitchFamily="18" charset="0"/>
                            <a:cs typeface="Arial" panose="020B0604020202020204" pitchFamily="34" charset="0"/>
                          </a:rPr>
                          <m:t>𝒇</m:t>
                        </m:r>
                      </m:sub>
                    </m:sSub>
                    <m:r>
                      <a:rPr lang="es-419" sz="2000" b="1" i="1" smtClean="0">
                        <a:latin typeface="Cambria Math" panose="02040503050406030204" pitchFamily="18" charset="0"/>
                        <a:ea typeface="Cambria Math" panose="02040503050406030204" pitchFamily="18" charset="0"/>
                        <a:cs typeface="Arial" panose="020B0604020202020204" pitchFamily="34" charset="0"/>
                      </a:rPr>
                      <m:t> </m:t>
                    </m:r>
                    <m:r>
                      <a:rPr lang="es-419" sz="2000" b="1" i="1">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𝟑𝟕</m:t>
                    </m:r>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𝟕𝟓</m:t>
                    </m:r>
                    <m:r>
                      <a:rPr lang="es-419" sz="2000" b="1" i="1" smtClean="0">
                        <a:latin typeface="Cambria Math" panose="02040503050406030204" pitchFamily="18" charset="0"/>
                        <a:ea typeface="Cambria Math" panose="02040503050406030204" pitchFamily="18" charset="0"/>
                        <a:cs typeface="Arial" panose="020B0604020202020204" pitchFamily="34" charset="0"/>
                      </a:rPr>
                      <m:t> </m:t>
                    </m:r>
                    <m:r>
                      <a:rPr lang="es-419" sz="2000" b="1" i="1" smtClean="0">
                        <a:latin typeface="Cambria Math" panose="02040503050406030204" pitchFamily="18" charset="0"/>
                        <a:ea typeface="Cambria Math" panose="02040503050406030204" pitchFamily="18" charset="0"/>
                        <a:cs typeface="Arial" panose="020B0604020202020204" pitchFamily="34" charset="0"/>
                      </a:rPr>
                      <m:t>𝒎</m:t>
                    </m:r>
                    <m:r>
                      <a:rPr lang="es-419" sz="2000" b="1" i="1" smtClean="0">
                        <a:latin typeface="Cambria Math" panose="02040503050406030204" pitchFamily="18" charset="0"/>
                        <a:ea typeface="Cambria Math" panose="02040503050406030204" pitchFamily="18" charset="0"/>
                        <a:cs typeface="Arial" panose="020B0604020202020204" pitchFamily="34" charset="0"/>
                      </a:rPr>
                      <m:t>/</m:t>
                    </m:r>
                    <m:r>
                      <a:rPr lang="es-419" sz="2000" b="1" i="1" smtClean="0">
                        <a:latin typeface="Cambria Math" panose="02040503050406030204" pitchFamily="18" charset="0"/>
                        <a:ea typeface="Cambria Math" panose="02040503050406030204" pitchFamily="18" charset="0"/>
                        <a:cs typeface="Arial" panose="020B0604020202020204" pitchFamily="34" charset="0"/>
                      </a:rPr>
                      <m:t>𝒔</m:t>
                    </m:r>
                  </m:oMath>
                </a14:m>
                <a:r>
                  <a:rPr lang="es-419" sz="2400" b="1" dirty="0">
                    <a:ea typeface="Cambria Math" panose="02040503050406030204" pitchFamily="18" charset="0"/>
                    <a:cs typeface="Arial" panose="020B0604020202020204" pitchFamily="34" charset="0"/>
                  </a:rPr>
                  <a:t> </a:t>
                </a:r>
                <a:endParaRPr lang="es-PE" sz="2400" dirty="0"/>
              </a:p>
            </p:txBody>
          </p:sp>
        </mc:Choice>
        <mc:Fallback xmlns="">
          <p:sp>
            <p:nvSpPr>
              <p:cNvPr id="14" name="CuadroTexto 13">
                <a:extLst>
                  <a:ext uri="{FF2B5EF4-FFF2-40B4-BE49-F238E27FC236}">
                    <a16:creationId xmlns:a16="http://schemas.microsoft.com/office/drawing/2014/main" id="{49B71EE7-AF99-E2CF-7ED6-1D57FDE84651}"/>
                  </a:ext>
                </a:extLst>
              </p:cNvPr>
              <p:cNvSpPr txBox="1">
                <a:spLocks noRot="1" noChangeAspect="1" noMove="1" noResize="1" noEditPoints="1" noAdjustHandles="1" noChangeArrowheads="1" noChangeShapeType="1" noTextEdit="1"/>
              </p:cNvSpPr>
              <p:nvPr/>
            </p:nvSpPr>
            <p:spPr>
              <a:xfrm>
                <a:off x="5303970" y="5947843"/>
                <a:ext cx="2300717" cy="461665"/>
              </a:xfrm>
              <a:prstGeom prst="rect">
                <a:avLst/>
              </a:prstGeom>
              <a:blipFill>
                <a:blip r:embed="rId5"/>
                <a:stretch>
                  <a:fillRect b="-9211"/>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6475D3B-762F-F3CA-AFAB-FB75A0EDACC1}"/>
                  </a:ext>
                </a:extLst>
              </p:cNvPr>
              <p:cNvSpPr txBox="1"/>
              <p:nvPr/>
            </p:nvSpPr>
            <p:spPr>
              <a:xfrm>
                <a:off x="1453980" y="3664819"/>
                <a:ext cx="207181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s-MX" sz="1800" b="1" i="1" smtClean="0">
                          <a:latin typeface="Cambria Math" panose="02040503050406030204" pitchFamily="18" charset="0"/>
                          <a:ea typeface="Cambria Math" panose="02040503050406030204" pitchFamily="18" charset="0"/>
                          <a:cs typeface="Arial" panose="020B0604020202020204" pitchFamily="34" charset="0"/>
                        </a:rPr>
                        <m:t>𝜽</m:t>
                      </m:r>
                      <m:r>
                        <a:rPr lang="es-419" sz="1800" b="1" i="1" smtClean="0">
                          <a:latin typeface="Cambria Math" panose="02040503050406030204" pitchFamily="18" charset="0"/>
                          <a:ea typeface="Cambria Math" panose="02040503050406030204" pitchFamily="18" charset="0"/>
                          <a:cs typeface="Arial" panose="020B0604020202020204" pitchFamily="34" charset="0"/>
                        </a:rPr>
                        <m:t>=</m:t>
                      </m:r>
                      <m:r>
                        <a:rPr lang="es-419" sz="1800" b="1" i="1" smtClean="0">
                          <a:latin typeface="Cambria Math" panose="02040503050406030204" pitchFamily="18" charset="0"/>
                          <a:ea typeface="Cambria Math" panose="02040503050406030204" pitchFamily="18" charset="0"/>
                          <a:cs typeface="Arial" panose="020B0604020202020204" pitchFamily="34" charset="0"/>
                        </a:rPr>
                        <m:t>𝟒𝟎𝟎</m:t>
                      </m:r>
                      <m:r>
                        <a:rPr lang="es-419" sz="1800" b="1" i="1" smtClean="0">
                          <a:latin typeface="Cambria Math" panose="02040503050406030204" pitchFamily="18" charset="0"/>
                          <a:ea typeface="Cambria Math" panose="02040503050406030204" pitchFamily="18" charset="0"/>
                          <a:cs typeface="Arial" panose="020B0604020202020204" pitchFamily="34" charset="0"/>
                        </a:rPr>
                        <m:t> </m:t>
                      </m:r>
                      <m:r>
                        <a:rPr lang="es-419" sz="1800" b="1" i="1" smtClean="0">
                          <a:latin typeface="Cambria Math" panose="02040503050406030204" pitchFamily="18" charset="0"/>
                          <a:ea typeface="Cambria Math" panose="02040503050406030204" pitchFamily="18" charset="0"/>
                          <a:cs typeface="Arial" panose="020B0604020202020204" pitchFamily="34" charset="0"/>
                        </a:rPr>
                        <m:t>𝒓𝒂𝒅</m:t>
                      </m:r>
                    </m:oMath>
                  </m:oMathPara>
                </a14:m>
                <a:endParaRPr lang="es-PE" sz="1800" dirty="0"/>
              </a:p>
            </p:txBody>
          </p:sp>
        </mc:Choice>
        <mc:Fallback xmlns="">
          <p:sp>
            <p:nvSpPr>
              <p:cNvPr id="16" name="CuadroTexto 15">
                <a:extLst>
                  <a:ext uri="{FF2B5EF4-FFF2-40B4-BE49-F238E27FC236}">
                    <a16:creationId xmlns:a16="http://schemas.microsoft.com/office/drawing/2014/main" id="{26475D3B-762F-F3CA-AFAB-FB75A0EDACC1}"/>
                  </a:ext>
                </a:extLst>
              </p:cNvPr>
              <p:cNvSpPr txBox="1">
                <a:spLocks noRot="1" noChangeAspect="1" noMove="1" noResize="1" noEditPoints="1" noAdjustHandles="1" noChangeArrowheads="1" noChangeShapeType="1" noTextEdit="1"/>
              </p:cNvSpPr>
              <p:nvPr/>
            </p:nvSpPr>
            <p:spPr>
              <a:xfrm>
                <a:off x="1453980" y="3664819"/>
                <a:ext cx="2071815" cy="369332"/>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8392BD00-25A5-6DE4-7706-7CF3A855A774}"/>
                  </a:ext>
                </a:extLst>
              </p:cNvPr>
              <p:cNvSpPr txBox="1"/>
              <p:nvPr/>
            </p:nvSpPr>
            <p:spPr>
              <a:xfrm>
                <a:off x="2997377" y="4803500"/>
                <a:ext cx="2306593" cy="3955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419" sz="1800" b="1" i="1" smtClean="0">
                              <a:latin typeface="Cambria Math" panose="02040503050406030204" pitchFamily="18" charset="0"/>
                              <a:ea typeface="Cambria Math" panose="02040503050406030204" pitchFamily="18" charset="0"/>
                              <a:cs typeface="Arial" panose="020B0604020202020204" pitchFamily="34" charset="0"/>
                            </a:rPr>
                          </m:ctrlPr>
                        </m:sSubPr>
                        <m:e>
                          <m:r>
                            <a:rPr lang="es-419" sz="1800" b="1" i="1">
                              <a:latin typeface="Cambria Math" panose="02040503050406030204" pitchFamily="18" charset="0"/>
                              <a:ea typeface="Cambria Math" panose="02040503050406030204" pitchFamily="18" charset="0"/>
                              <a:cs typeface="Arial" panose="020B0604020202020204" pitchFamily="34" charset="0"/>
                            </a:rPr>
                            <m:t>𝝎</m:t>
                          </m:r>
                        </m:e>
                        <m:sub>
                          <m:r>
                            <a:rPr lang="es-419" sz="1800" b="1" i="1">
                              <a:latin typeface="Cambria Math" panose="02040503050406030204" pitchFamily="18" charset="0"/>
                              <a:ea typeface="Cambria Math" panose="02040503050406030204" pitchFamily="18" charset="0"/>
                              <a:cs typeface="Arial" panose="020B0604020202020204" pitchFamily="34" charset="0"/>
                            </a:rPr>
                            <m:t>𝒇</m:t>
                          </m:r>
                        </m:sub>
                      </m:sSub>
                      <m:r>
                        <a:rPr lang="es-419" sz="1800" b="0" i="0" smtClean="0">
                          <a:latin typeface="Cambria Math" panose="02040503050406030204" pitchFamily="18" charset="0"/>
                          <a:ea typeface="Cambria Math" panose="02040503050406030204" pitchFamily="18" charset="0"/>
                          <a:cs typeface="Arial" panose="020B0604020202020204" pitchFamily="34" charset="0"/>
                        </a:rPr>
                        <m:t> </m:t>
                      </m:r>
                      <m:r>
                        <a:rPr lang="es-419" sz="1800" b="1" i="1" smtClean="0">
                          <a:latin typeface="Cambria Math" panose="02040503050406030204" pitchFamily="18" charset="0"/>
                          <a:ea typeface="Cambria Math" panose="02040503050406030204" pitchFamily="18" charset="0"/>
                          <a:cs typeface="Arial" panose="020B0604020202020204" pitchFamily="34" charset="0"/>
                        </a:rPr>
                        <m:t>≈</m:t>
                      </m:r>
                      <m:r>
                        <a:rPr lang="es-419" sz="1800" b="1" i="0" smtClean="0">
                          <a:latin typeface="Cambria Math" panose="02040503050406030204" pitchFamily="18" charset="0"/>
                          <a:ea typeface="Cambria Math" panose="02040503050406030204" pitchFamily="18" charset="0"/>
                          <a:cs typeface="Arial" panose="020B0604020202020204" pitchFamily="34" charset="0"/>
                        </a:rPr>
                        <m:t>𝟕𝟓</m:t>
                      </m:r>
                      <m:r>
                        <a:rPr lang="es-419" sz="1800" b="1" i="0" smtClean="0">
                          <a:latin typeface="Cambria Math" panose="02040503050406030204" pitchFamily="18" charset="0"/>
                          <a:ea typeface="Cambria Math" panose="02040503050406030204" pitchFamily="18" charset="0"/>
                          <a:cs typeface="Arial" panose="020B0604020202020204" pitchFamily="34" charset="0"/>
                        </a:rPr>
                        <m:t>.</m:t>
                      </m:r>
                      <m:r>
                        <a:rPr lang="es-419" sz="1800" b="1" i="0" smtClean="0">
                          <a:latin typeface="Cambria Math" panose="02040503050406030204" pitchFamily="18" charset="0"/>
                          <a:ea typeface="Cambria Math" panose="02040503050406030204" pitchFamily="18" charset="0"/>
                          <a:cs typeface="Arial" panose="020B0604020202020204" pitchFamily="34" charset="0"/>
                        </a:rPr>
                        <m:t>𝟓𝟎</m:t>
                      </m:r>
                      <m:r>
                        <a:rPr lang="es-419" sz="1800" b="1" i="0" smtClean="0">
                          <a:latin typeface="Cambria Math" panose="02040503050406030204" pitchFamily="18" charset="0"/>
                          <a:ea typeface="Cambria Math" panose="02040503050406030204" pitchFamily="18" charset="0"/>
                          <a:cs typeface="Arial" panose="020B0604020202020204" pitchFamily="34" charset="0"/>
                        </a:rPr>
                        <m:t> </m:t>
                      </m:r>
                      <m:r>
                        <a:rPr lang="es-419" sz="1800" b="1" i="0" smtClean="0">
                          <a:latin typeface="Cambria Math" panose="02040503050406030204" pitchFamily="18" charset="0"/>
                          <a:ea typeface="Cambria Math" panose="02040503050406030204" pitchFamily="18" charset="0"/>
                          <a:cs typeface="Arial" panose="020B0604020202020204" pitchFamily="34" charset="0"/>
                        </a:rPr>
                        <m:t>𝐫𝐚𝐝</m:t>
                      </m:r>
                      <m:r>
                        <a:rPr lang="es-419" sz="1800" b="1" i="0" smtClean="0">
                          <a:latin typeface="Cambria Math" panose="02040503050406030204" pitchFamily="18" charset="0"/>
                          <a:ea typeface="Cambria Math" panose="02040503050406030204" pitchFamily="18" charset="0"/>
                          <a:cs typeface="Arial" panose="020B0604020202020204" pitchFamily="34" charset="0"/>
                        </a:rPr>
                        <m:t>/</m:t>
                      </m:r>
                      <m:r>
                        <a:rPr lang="es-419" sz="1800" b="1" i="0" smtClean="0">
                          <a:latin typeface="Cambria Math" panose="02040503050406030204" pitchFamily="18" charset="0"/>
                          <a:ea typeface="Cambria Math" panose="02040503050406030204" pitchFamily="18" charset="0"/>
                          <a:cs typeface="Arial" panose="020B0604020202020204" pitchFamily="34" charset="0"/>
                        </a:rPr>
                        <m:t>𝐬</m:t>
                      </m:r>
                    </m:oMath>
                  </m:oMathPara>
                </a14:m>
                <a:endParaRPr lang="es-PE" dirty="0"/>
              </a:p>
            </p:txBody>
          </p:sp>
        </mc:Choice>
        <mc:Fallback xmlns="">
          <p:sp>
            <p:nvSpPr>
              <p:cNvPr id="18" name="CuadroTexto 17">
                <a:extLst>
                  <a:ext uri="{FF2B5EF4-FFF2-40B4-BE49-F238E27FC236}">
                    <a16:creationId xmlns:a16="http://schemas.microsoft.com/office/drawing/2014/main" id="{8392BD00-25A5-6DE4-7706-7CF3A855A774}"/>
                  </a:ext>
                </a:extLst>
              </p:cNvPr>
              <p:cNvSpPr txBox="1">
                <a:spLocks noRot="1" noChangeAspect="1" noMove="1" noResize="1" noEditPoints="1" noAdjustHandles="1" noChangeArrowheads="1" noChangeShapeType="1" noTextEdit="1"/>
              </p:cNvSpPr>
              <p:nvPr/>
            </p:nvSpPr>
            <p:spPr>
              <a:xfrm>
                <a:off x="2997377" y="4803500"/>
                <a:ext cx="2306593" cy="395558"/>
              </a:xfrm>
              <a:prstGeom prst="rect">
                <a:avLst/>
              </a:prstGeom>
              <a:blipFill>
                <a:blip r:embed="rId7"/>
                <a:stretch>
                  <a:fillRect b="-7463"/>
                </a:stretch>
              </a:blipFill>
            </p:spPr>
            <p:txBody>
              <a:bodyPr/>
              <a:lstStyle/>
              <a:p>
                <a:r>
                  <a:rPr lang="es-PE">
                    <a:noFill/>
                  </a:rPr>
                  <a:t> </a:t>
                </a:r>
              </a:p>
            </p:txBody>
          </p:sp>
        </mc:Fallback>
      </mc:AlternateContent>
      <p:pic>
        <p:nvPicPr>
          <p:cNvPr id="1026" name="Picture 2" descr="110,847 en la categoría «Camiones pequeños» de fotos e imágenes de stock  libres de regalías | Shutterstock">
            <a:extLst>
              <a:ext uri="{FF2B5EF4-FFF2-40B4-BE49-F238E27FC236}">
                <a16:creationId xmlns:a16="http://schemas.microsoft.com/office/drawing/2014/main" id="{02CCB4A0-EABB-839C-EDC3-71D5B8FE9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8851" y="2697690"/>
            <a:ext cx="3455384" cy="23035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6891AA5-7B12-B7CD-2F02-D1D942C13727}"/>
                  </a:ext>
                </a:extLst>
              </p:cNvPr>
              <p:cNvSpPr txBox="1"/>
              <p:nvPr/>
            </p:nvSpPr>
            <p:spPr>
              <a:xfrm>
                <a:off x="787975" y="4795845"/>
                <a:ext cx="1726428" cy="4401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419" b="1" i="1" smtClean="0">
                              <a:latin typeface="Cambria Math" panose="02040503050406030204" pitchFamily="18" charset="0"/>
                              <a:ea typeface="Cambria Math" panose="02040503050406030204" pitchFamily="18" charset="0"/>
                              <a:cs typeface="Arial" panose="020B0604020202020204" pitchFamily="34" charset="0"/>
                            </a:rPr>
                          </m:ctrlPr>
                        </m:sSubPr>
                        <m:e>
                          <m:r>
                            <a:rPr lang="es-419" b="1" i="1">
                              <a:latin typeface="Cambria Math" panose="02040503050406030204" pitchFamily="18" charset="0"/>
                              <a:ea typeface="Cambria Math" panose="02040503050406030204" pitchFamily="18" charset="0"/>
                              <a:cs typeface="Arial" panose="020B0604020202020204" pitchFamily="34" charset="0"/>
                            </a:rPr>
                            <m:t> </m:t>
                          </m:r>
                          <m:r>
                            <a:rPr lang="es-419" b="1" i="1">
                              <a:latin typeface="Cambria Math" panose="02040503050406030204" pitchFamily="18" charset="0"/>
                              <a:ea typeface="Cambria Math" panose="02040503050406030204" pitchFamily="18" charset="0"/>
                              <a:cs typeface="Arial" panose="020B0604020202020204" pitchFamily="34" charset="0"/>
                            </a:rPr>
                            <m:t>𝝎</m:t>
                          </m:r>
                        </m:e>
                        <m:sub>
                          <m:r>
                            <a:rPr lang="es-419" b="1" i="1">
                              <a:latin typeface="Cambria Math" panose="02040503050406030204" pitchFamily="18" charset="0"/>
                              <a:ea typeface="Cambria Math" panose="02040503050406030204" pitchFamily="18" charset="0"/>
                              <a:cs typeface="Arial" panose="020B0604020202020204" pitchFamily="34" charset="0"/>
                            </a:rPr>
                            <m:t>𝒇</m:t>
                          </m:r>
                        </m:sub>
                      </m:sSub>
                      <m:r>
                        <a:rPr lang="es-419" b="1" i="1" smtClean="0">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s-419" b="1" i="1" smtClean="0">
                              <a:latin typeface="Cambria Math" panose="02040503050406030204" pitchFamily="18" charset="0"/>
                              <a:ea typeface="Cambria Math" panose="02040503050406030204" pitchFamily="18" charset="0"/>
                              <a:cs typeface="Arial" panose="020B0604020202020204" pitchFamily="34" charset="0"/>
                            </a:rPr>
                          </m:ctrlPr>
                        </m:radPr>
                        <m:deg/>
                        <m:e>
                          <m:r>
                            <a:rPr lang="es-419" b="1" i="1" smtClean="0">
                              <a:latin typeface="Cambria Math" panose="02040503050406030204" pitchFamily="18" charset="0"/>
                              <a:ea typeface="Cambria Math" panose="02040503050406030204" pitchFamily="18" charset="0"/>
                              <a:cs typeface="Arial" panose="020B0604020202020204" pitchFamily="34" charset="0"/>
                            </a:rPr>
                            <m:t>𝟓𝟕𝟎𝟎</m:t>
                          </m:r>
                        </m:e>
                      </m:rad>
                    </m:oMath>
                  </m:oMathPara>
                </a14:m>
                <a:endParaRPr lang="es-PE" dirty="0"/>
              </a:p>
            </p:txBody>
          </p:sp>
        </mc:Choice>
        <mc:Fallback xmlns="">
          <p:sp>
            <p:nvSpPr>
              <p:cNvPr id="20" name="CuadroTexto 19">
                <a:extLst>
                  <a:ext uri="{FF2B5EF4-FFF2-40B4-BE49-F238E27FC236}">
                    <a16:creationId xmlns:a16="http://schemas.microsoft.com/office/drawing/2014/main" id="{26891AA5-7B12-B7CD-2F02-D1D942C13727}"/>
                  </a:ext>
                </a:extLst>
              </p:cNvPr>
              <p:cNvSpPr txBox="1">
                <a:spLocks noRot="1" noChangeAspect="1" noMove="1" noResize="1" noEditPoints="1" noAdjustHandles="1" noChangeArrowheads="1" noChangeShapeType="1" noTextEdit="1"/>
              </p:cNvSpPr>
              <p:nvPr/>
            </p:nvSpPr>
            <p:spPr>
              <a:xfrm>
                <a:off x="787975" y="4795845"/>
                <a:ext cx="1726428" cy="440120"/>
              </a:xfrm>
              <a:prstGeom prst="rect">
                <a:avLst/>
              </a:prstGeom>
              <a:blipFill>
                <a:blip r:embed="rId9"/>
                <a:stretch>
                  <a:fillRect b="-8333"/>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8F06630-ABB0-1014-4338-C1A4B898C2A1}"/>
                  </a:ext>
                </a:extLst>
              </p:cNvPr>
              <p:cNvSpPr txBox="1"/>
              <p:nvPr/>
            </p:nvSpPr>
            <p:spPr>
              <a:xfrm>
                <a:off x="2353766" y="4831239"/>
                <a:ext cx="4695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s-PE" dirty="0"/>
              </a:p>
            </p:txBody>
          </p:sp>
        </mc:Choice>
        <mc:Fallback xmlns="">
          <p:sp>
            <p:nvSpPr>
              <p:cNvPr id="5" name="CuadroTexto 4">
                <a:extLst>
                  <a:ext uri="{FF2B5EF4-FFF2-40B4-BE49-F238E27FC236}">
                    <a16:creationId xmlns:a16="http://schemas.microsoft.com/office/drawing/2014/main" id="{68F06630-ABB0-1014-4338-C1A4B898C2A1}"/>
                  </a:ext>
                </a:extLst>
              </p:cNvPr>
              <p:cNvSpPr txBox="1">
                <a:spLocks noRot="1" noChangeAspect="1" noMove="1" noResize="1" noEditPoints="1" noAdjustHandles="1" noChangeArrowheads="1" noChangeShapeType="1" noTextEdit="1"/>
              </p:cNvSpPr>
              <p:nvPr/>
            </p:nvSpPr>
            <p:spPr>
              <a:xfrm>
                <a:off x="2353766" y="4831239"/>
                <a:ext cx="469556" cy="369332"/>
              </a:xfrm>
              <a:prstGeom prst="rect">
                <a:avLst/>
              </a:prstGeom>
              <a:blipFill>
                <a:blip r:embed="rId10"/>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746483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65D0E-12E2-687A-4F3E-4FBA600275C3}"/>
              </a:ext>
            </a:extLst>
          </p:cNvPr>
          <p:cNvSpPr>
            <a:spLocks noChangeArrowheads="1"/>
          </p:cNvSpPr>
          <p:nvPr/>
        </p:nvSpPr>
        <p:spPr bwMode="auto">
          <a:xfrm>
            <a:off x="1438183" y="248651"/>
            <a:ext cx="6663453" cy="595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500" b="1" dirty="0">
                <a:solidFill>
                  <a:srgbClr val="FF0000"/>
                </a:solidFill>
                <a:cs typeface="Arial" panose="020B0604020202020204" pitchFamily="34" charset="0"/>
              </a:rPr>
              <a:t>Ejercicio 4:</a:t>
            </a:r>
            <a:r>
              <a:rPr kumimoji="0" lang="es-PE" altLang="es-PE" sz="1800" b="1" i="0" u="none" strike="noStrike" cap="none" normalizeH="0" baseline="0" dirty="0">
                <a:ln>
                  <a:noFill/>
                </a:ln>
                <a:solidFill>
                  <a:srgbClr val="000000"/>
                </a:solidFill>
                <a:effectLst/>
                <a:latin typeface="fhybea"/>
              </a:rPr>
              <a:t> </a:t>
            </a:r>
            <a:r>
              <a:rPr kumimoji="0" lang="es-PE" altLang="es-PE" sz="2500" i="0" u="none" strike="noStrike" cap="none" normalizeH="0" baseline="0" dirty="0">
                <a:ln>
                  <a:noFill/>
                </a:ln>
                <a:solidFill>
                  <a:srgbClr val="000000"/>
                </a:solidFill>
                <a:effectLst/>
                <a:latin typeface="fhybea"/>
                <a:cs typeface="Arial" panose="020B0604020202020204" pitchFamily="34" charset="0"/>
              </a:rPr>
              <a:t>U</a:t>
            </a:r>
            <a:r>
              <a:rPr lang="es-PE" altLang="es-PE" sz="2500" dirty="0">
                <a:cs typeface="Arial" panose="020B0604020202020204" pitchFamily="34" charset="0"/>
              </a:rPr>
              <a:t>n coche que recorre una pista circular de 23 metros de diámetro va girando a lo largo de la pista a una velocidad angular de 0.5 rad/s, si desde un cierto momento el conductor acelera a razón de 0.01 </a:t>
            </a:r>
            <a:r>
              <a:rPr lang="es-ES" sz="2800" b="0" i="0" dirty="0">
                <a:solidFill>
                  <a:srgbClr val="000000"/>
                </a:solidFill>
                <a:effectLst/>
                <a:latin typeface="fhybea"/>
              </a:rPr>
              <a:t>rad/s</a:t>
            </a:r>
            <a:r>
              <a:rPr lang="es-ES" sz="2800" b="0" i="0" baseline="30000" dirty="0">
                <a:solidFill>
                  <a:srgbClr val="000000"/>
                </a:solidFill>
                <a:effectLst/>
                <a:latin typeface="fhybea"/>
              </a:rPr>
              <a:t>2</a:t>
            </a:r>
            <a:r>
              <a:rPr lang="es-PE" altLang="es-PE" sz="2500" dirty="0">
                <a:cs typeface="Arial" panose="020B0604020202020204" pitchFamily="34" charset="0"/>
              </a:rPr>
              <a:t> durante 2 segundos, ¿Cuántos radianes habrá rotado desde que aceleró y cuál fue la distancia que recorrió?</a:t>
            </a: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800" b="0" i="0" u="none" strike="noStrike" cap="none" normalizeH="0" baseline="0" dirty="0">
                <a:ln>
                  <a:noFill/>
                </a:ln>
                <a:solidFill>
                  <a:srgbClr val="000000"/>
                </a:solidFill>
                <a:effectLst/>
                <a:latin typeface="fhybea"/>
              </a:rPr>
              <a:t>  </a:t>
            </a:r>
            <a:r>
              <a:rPr kumimoji="0" lang="es-PE" altLang="es-PE" sz="16900" b="0" i="0" u="none" strike="noStrike" cap="none" normalizeH="0" baseline="0" dirty="0">
                <a:ln>
                  <a:noFill/>
                </a:ln>
                <a:solidFill>
                  <a:srgbClr val="000000"/>
                </a:solidFill>
                <a:effectLst/>
                <a:latin typeface="fhybea"/>
              </a:rPr>
              <a:t>            </a:t>
            </a:r>
            <a:endParaRPr kumimoji="0" lang="es-PE" altLang="es-P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3" name="Rectangle 38">
            <a:extLst>
              <a:ext uri="{FF2B5EF4-FFF2-40B4-BE49-F238E27FC236}">
                <a16:creationId xmlns:a16="http://schemas.microsoft.com/office/drawing/2014/main" id="{BA3686F7-2F2D-F689-BCB3-D8CB8D9C3147}"/>
              </a:ext>
            </a:extLst>
          </p:cNvPr>
          <p:cNvSpPr>
            <a:spLocks noChangeArrowheads="1"/>
          </p:cNvSpPr>
          <p:nvPr/>
        </p:nvSpPr>
        <p:spPr bwMode="auto">
          <a:xfrm>
            <a:off x="1046417" y="3608130"/>
            <a:ext cx="3118161"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80975" defTabSz="914400" eaLnBrk="0" fontAlgn="base" hangingPunct="0">
              <a:spcBef>
                <a:spcPct val="0"/>
              </a:spcBef>
              <a:spcAft>
                <a:spcPct val="0"/>
              </a:spcAft>
            </a:pPr>
            <a:r>
              <a:rPr kumimoji="0" lang="es-PE" altLang="es-PE" sz="2000" b="0"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r>
              <a:rPr kumimoji="0" lang="es-PE" altLang="es-PE" sz="2000" b="1" i="0" u="none" strike="noStrike" cap="none" normalizeH="0" baseline="0" dirty="0" err="1">
                <a:ln>
                  <a:noFill/>
                </a:ln>
                <a:solidFill>
                  <a:srgbClr val="035AE7"/>
                </a:solidFill>
                <a:effectLst/>
                <a:latin typeface="Souvenir Lt BT"/>
                <a:ea typeface="Times New Roman" panose="02020603050405020304" pitchFamily="18" charset="0"/>
                <a:cs typeface="Times New Roman" panose="02020603050405020304" pitchFamily="18" charset="0"/>
              </a:rPr>
              <a:t>Rptas</a:t>
            </a:r>
            <a:r>
              <a:rPr kumimoji="0" lang="es-PE" altLang="es-PE" sz="2000" b="1" i="0" u="none" strike="noStrike" cap="none" normalizeH="0" baseline="0" dirty="0">
                <a:ln>
                  <a:noFill/>
                </a:ln>
                <a:solidFill>
                  <a:srgbClr val="035AE7"/>
                </a:solidFill>
                <a:effectLst/>
                <a:latin typeface="Souvenir Lt BT"/>
                <a:ea typeface="Times New Roman" panose="02020603050405020304" pitchFamily="18" charset="0"/>
                <a:cs typeface="Times New Roman" panose="02020603050405020304" pitchFamily="18" charset="0"/>
              </a:rPr>
              <a:t>: </a:t>
            </a:r>
            <a:r>
              <a:rPr lang="es-PE" altLang="es-PE" sz="2000" b="1" baseline="0" dirty="0">
                <a:solidFill>
                  <a:srgbClr val="035AE7"/>
                </a:solidFill>
                <a:latin typeface="Souvenir Lt BT"/>
                <a:ea typeface="Times New Roman" panose="02020603050405020304" pitchFamily="18" charset="0"/>
                <a:cs typeface="Times New Roman" panose="02020603050405020304" pitchFamily="18" charset="0"/>
              </a:rPr>
              <a:t>1.02</a:t>
            </a:r>
            <a:r>
              <a:rPr kumimoji="0" lang="es-PE" altLang="es-PE" sz="2000" b="1" i="0" u="none" strike="noStrike" cap="none" normalizeH="0" dirty="0">
                <a:ln>
                  <a:noFill/>
                </a:ln>
                <a:solidFill>
                  <a:srgbClr val="035AE7"/>
                </a:solidFill>
                <a:effectLst/>
                <a:latin typeface="Souvenir Lt BT"/>
                <a:ea typeface="Times New Roman" panose="02020603050405020304" pitchFamily="18" charset="0"/>
                <a:cs typeface="Times New Roman" panose="02020603050405020304" pitchFamily="18" charset="0"/>
              </a:rPr>
              <a:t> rad</a:t>
            </a:r>
            <a:r>
              <a:rPr lang="es-PE" altLang="es-PE" sz="2000" b="1" dirty="0">
                <a:solidFill>
                  <a:srgbClr val="035AE7"/>
                </a:solidFill>
                <a:latin typeface="Souvenir Lt BT"/>
                <a:ea typeface="Times New Roman" panose="02020603050405020304" pitchFamily="18" charset="0"/>
                <a:cs typeface="Times New Roman" panose="02020603050405020304" pitchFamily="18" charset="0"/>
              </a:rPr>
              <a:t>,  11.73 m</a:t>
            </a:r>
            <a:endParaRPr kumimoji="0" lang="es-PE" altLang="es-PE" sz="2000" b="1" i="0" u="none" strike="noStrike" cap="none" normalizeH="0" baseline="30000" dirty="0">
              <a:ln>
                <a:noFill/>
              </a:ln>
              <a:solidFill>
                <a:srgbClr val="035AE7"/>
              </a:solidFill>
              <a:effectLst/>
              <a:latin typeface="Souvenir Lt BT"/>
              <a:ea typeface="Times New Roman" panose="02020603050405020304" pitchFamily="18" charset="0"/>
              <a:cs typeface="Times New Roman" panose="02020603050405020304" pitchFamily="18" charset="0"/>
            </a:endParaRPr>
          </a:p>
          <a:p>
            <a:pPr marL="0" marR="0" lvl="0" indent="180975" algn="l" defTabSz="914400" rtl="0" eaLnBrk="0" fontAlgn="base" latinLnBrk="0" hangingPunct="0">
              <a:lnSpc>
                <a:spcPct val="100000"/>
              </a:lnSpc>
              <a:spcBef>
                <a:spcPct val="0"/>
              </a:spcBef>
              <a:spcAft>
                <a:spcPct val="0"/>
              </a:spcAft>
              <a:buClrTx/>
              <a:buSzTx/>
              <a:buFontTx/>
              <a:buNone/>
              <a:tabLst/>
            </a:pPr>
            <a:r>
              <a:rPr kumimoji="0" lang="es-PE" altLang="es-PE" sz="2000" b="1"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endParaRPr kumimoji="0" lang="es-PE" altLang="es-PE" sz="2000" b="0" i="0" u="none" strike="noStrike" cap="none" normalizeH="0" baseline="0" dirty="0">
              <a:ln>
                <a:noFill/>
              </a:ln>
              <a:solidFill>
                <a:schemeClr val="tx1"/>
              </a:solidFill>
              <a:effectLst/>
            </a:endParaRPr>
          </a:p>
          <a:p>
            <a:pPr marL="0" marR="0" lvl="0" indent="180975"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pic>
        <p:nvPicPr>
          <p:cNvPr id="2056" name="Picture 8" descr="Movimiento circular y otras aplicaciones de las leyes de Newton">
            <a:extLst>
              <a:ext uri="{FF2B5EF4-FFF2-40B4-BE49-F238E27FC236}">
                <a16:creationId xmlns:a16="http://schemas.microsoft.com/office/drawing/2014/main" id="{3D28C58A-88D1-8A51-E741-EF1421623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215" y="3429000"/>
            <a:ext cx="238125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314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90D6C851-4F90-904F-9550-15877EC80890}"/>
              </a:ext>
            </a:extLst>
          </p:cNvPr>
          <p:cNvSpPr>
            <a:spLocks noChangeArrowheads="1"/>
          </p:cNvSpPr>
          <p:nvPr/>
        </p:nvSpPr>
        <p:spPr bwMode="auto">
          <a:xfrm>
            <a:off x="696814" y="1925954"/>
            <a:ext cx="2430463" cy="647700"/>
          </a:xfrm>
          <a:prstGeom prst="rect">
            <a:avLst/>
          </a:prstGeom>
          <a:noFill/>
          <a:ln w="9525" algn="ctr">
            <a:noFill/>
            <a:miter lim="800000"/>
            <a:headEnd/>
            <a:tailEnd/>
          </a:ln>
        </p:spPr>
        <p:txBody>
          <a:bodyPr lIns="59524" tIns="0" rIns="19841" bIns="0" anchor="ctr"/>
          <a:lstStyle/>
          <a:p>
            <a:pPr algn="ctr" eaLnBrk="1" hangingPunct="1">
              <a:spcBef>
                <a:spcPct val="0"/>
              </a:spcBef>
            </a:pPr>
            <a:r>
              <a:rPr lang="es-ES" sz="3000" dirty="0">
                <a:solidFill>
                  <a:srgbClr val="CC9900"/>
                </a:solidFill>
              </a:rPr>
              <a:t>CONTENIDO</a:t>
            </a:r>
            <a:endParaRPr lang="es-PE" sz="3000" dirty="0">
              <a:solidFill>
                <a:srgbClr val="CC9900"/>
              </a:solidFill>
            </a:endParaRPr>
          </a:p>
        </p:txBody>
      </p:sp>
      <p:sp>
        <p:nvSpPr>
          <p:cNvPr id="10" name="Line 5">
            <a:extLst>
              <a:ext uri="{FF2B5EF4-FFF2-40B4-BE49-F238E27FC236}">
                <a16:creationId xmlns:a16="http://schemas.microsoft.com/office/drawing/2014/main" id="{6E3E000F-D8AE-D54F-B47A-AC4E7C26ED55}"/>
              </a:ext>
            </a:extLst>
          </p:cNvPr>
          <p:cNvSpPr>
            <a:spLocks noChangeShapeType="1"/>
          </p:cNvSpPr>
          <p:nvPr/>
        </p:nvSpPr>
        <p:spPr bwMode="auto">
          <a:xfrm>
            <a:off x="3198813" y="1853152"/>
            <a:ext cx="471" cy="4465290"/>
          </a:xfrm>
          <a:prstGeom prst="line">
            <a:avLst/>
          </a:prstGeom>
          <a:noFill/>
          <a:ln w="28575">
            <a:solidFill>
              <a:srgbClr val="CC3300"/>
            </a:solidFill>
            <a:round/>
            <a:headEnd/>
            <a:tailEnd/>
          </a:ln>
        </p:spPr>
        <p:txBody>
          <a:bodyPr/>
          <a:lstStyle/>
          <a:p>
            <a:endParaRPr lang="es-PE"/>
          </a:p>
        </p:txBody>
      </p:sp>
      <p:sp>
        <p:nvSpPr>
          <p:cNvPr id="11" name="Line 6">
            <a:extLst>
              <a:ext uri="{FF2B5EF4-FFF2-40B4-BE49-F238E27FC236}">
                <a16:creationId xmlns:a16="http://schemas.microsoft.com/office/drawing/2014/main" id="{F4ACC163-80C1-6C48-8C36-D8FAA04F917B}"/>
              </a:ext>
            </a:extLst>
          </p:cNvPr>
          <p:cNvSpPr>
            <a:spLocks noChangeShapeType="1"/>
          </p:cNvSpPr>
          <p:nvPr/>
        </p:nvSpPr>
        <p:spPr bwMode="auto">
          <a:xfrm flipH="1">
            <a:off x="750789" y="1831208"/>
            <a:ext cx="2376488" cy="0"/>
          </a:xfrm>
          <a:prstGeom prst="line">
            <a:avLst/>
          </a:prstGeom>
          <a:noFill/>
          <a:ln w="28575">
            <a:solidFill>
              <a:srgbClr val="CC3300"/>
            </a:solidFill>
            <a:round/>
            <a:headEnd/>
            <a:tailEnd/>
          </a:ln>
        </p:spPr>
        <p:txBody>
          <a:bodyPr/>
          <a:lstStyle/>
          <a:p>
            <a:endParaRPr lang="es-PE"/>
          </a:p>
        </p:txBody>
      </p:sp>
      <p:sp>
        <p:nvSpPr>
          <p:cNvPr id="2" name="object 5">
            <a:extLst>
              <a:ext uri="{FF2B5EF4-FFF2-40B4-BE49-F238E27FC236}">
                <a16:creationId xmlns:a16="http://schemas.microsoft.com/office/drawing/2014/main" id="{31432902-9A2C-B22C-902D-CE7964350D91}"/>
              </a:ext>
            </a:extLst>
          </p:cNvPr>
          <p:cNvSpPr txBox="1"/>
          <p:nvPr/>
        </p:nvSpPr>
        <p:spPr>
          <a:xfrm>
            <a:off x="3976724" y="1975863"/>
            <a:ext cx="6099866" cy="4321696"/>
          </a:xfrm>
          <a:prstGeom prst="rect">
            <a:avLst/>
          </a:prstGeom>
        </p:spPr>
        <p:txBody>
          <a:bodyPr vert="horz" wrap="square" lIns="0" tIns="12700" rIns="0" bIns="0" rtlCol="0">
            <a:spAutoFit/>
          </a:bodyPr>
          <a:lstStyle/>
          <a:p>
            <a:pPr marL="355600" indent="-343535">
              <a:lnSpc>
                <a:spcPct val="100000"/>
              </a:lnSpc>
              <a:buAutoNum type="arabicPeriod"/>
              <a:tabLst>
                <a:tab pos="355600" algn="l"/>
                <a:tab pos="356235" algn="l"/>
              </a:tabLst>
            </a:pPr>
            <a:r>
              <a:rPr lang="es-PE" sz="2800" spc="-5" dirty="0">
                <a:latin typeface="Calibri"/>
                <a:cs typeface="Calibri"/>
              </a:rPr>
              <a:t>Movimiento circular uniforme</a:t>
            </a:r>
            <a:endParaRPr sz="2800" dirty="0">
              <a:latin typeface="Calibri"/>
              <a:cs typeface="Calibri"/>
            </a:endParaRPr>
          </a:p>
          <a:p>
            <a:pPr marL="355600" indent="-343535">
              <a:lnSpc>
                <a:spcPct val="100000"/>
              </a:lnSpc>
              <a:buAutoNum type="arabicPeriod"/>
              <a:tabLst>
                <a:tab pos="355600" algn="l"/>
                <a:tab pos="356235" algn="l"/>
              </a:tabLst>
            </a:pPr>
            <a:r>
              <a:rPr lang="es-PE" sz="2800" spc="-5" dirty="0">
                <a:latin typeface="Calibri"/>
                <a:cs typeface="Calibri"/>
              </a:rPr>
              <a:t>RPM, f</a:t>
            </a:r>
            <a:r>
              <a:rPr sz="2800" spc="-5" dirty="0" err="1">
                <a:latin typeface="Calibri"/>
                <a:cs typeface="Calibri"/>
              </a:rPr>
              <a:t>recuencia</a:t>
            </a:r>
            <a:r>
              <a:rPr sz="2800" spc="-20" dirty="0">
                <a:latin typeface="Calibri"/>
                <a:cs typeface="Calibri"/>
              </a:rPr>
              <a:t> </a:t>
            </a:r>
            <a:r>
              <a:rPr sz="2800" dirty="0">
                <a:latin typeface="Calibri"/>
                <a:cs typeface="Calibri"/>
              </a:rPr>
              <a:t>y</a:t>
            </a:r>
            <a:r>
              <a:rPr sz="2800" spc="-20" dirty="0">
                <a:latin typeface="Calibri"/>
                <a:cs typeface="Calibri"/>
              </a:rPr>
              <a:t> </a:t>
            </a:r>
            <a:r>
              <a:rPr sz="2800" spc="-5" dirty="0">
                <a:latin typeface="Calibri"/>
                <a:cs typeface="Calibri"/>
              </a:rPr>
              <a:t>periodo</a:t>
            </a:r>
            <a:endParaRPr sz="2800" dirty="0">
              <a:latin typeface="Calibri"/>
              <a:cs typeface="Calibri"/>
            </a:endParaRPr>
          </a:p>
          <a:p>
            <a:pPr marL="355600" indent="-343535">
              <a:lnSpc>
                <a:spcPct val="100000"/>
              </a:lnSpc>
              <a:buAutoNum type="arabicPeriod"/>
              <a:tabLst>
                <a:tab pos="355600" algn="l"/>
                <a:tab pos="356235" algn="l"/>
              </a:tabLst>
            </a:pPr>
            <a:r>
              <a:rPr sz="2800" spc="-10" dirty="0">
                <a:latin typeface="Calibri"/>
                <a:cs typeface="Calibri"/>
              </a:rPr>
              <a:t>Relación</a:t>
            </a:r>
            <a:r>
              <a:rPr sz="2800" dirty="0">
                <a:latin typeface="Calibri"/>
                <a:cs typeface="Calibri"/>
              </a:rPr>
              <a:t> </a:t>
            </a:r>
            <a:r>
              <a:rPr sz="2800" spc="-15" dirty="0">
                <a:latin typeface="Calibri"/>
                <a:cs typeface="Calibri"/>
              </a:rPr>
              <a:t>entre</a:t>
            </a:r>
            <a:r>
              <a:rPr sz="2800" spc="20" dirty="0">
                <a:latin typeface="Calibri"/>
                <a:cs typeface="Calibri"/>
              </a:rPr>
              <a:t> </a:t>
            </a:r>
            <a:r>
              <a:rPr sz="2800" spc="-5" dirty="0">
                <a:latin typeface="Calibri"/>
                <a:cs typeface="Calibri"/>
              </a:rPr>
              <a:t>velocidad angular</a:t>
            </a:r>
            <a:r>
              <a:rPr sz="2800" spc="-10" dirty="0">
                <a:latin typeface="Calibri"/>
                <a:cs typeface="Calibri"/>
              </a:rPr>
              <a:t> </a:t>
            </a:r>
            <a:r>
              <a:rPr sz="2800" dirty="0">
                <a:latin typeface="Calibri"/>
                <a:cs typeface="Calibri"/>
              </a:rPr>
              <a:t>y</a:t>
            </a:r>
            <a:r>
              <a:rPr sz="2800" spc="5" dirty="0">
                <a:latin typeface="Calibri"/>
                <a:cs typeface="Calibri"/>
              </a:rPr>
              <a:t> </a:t>
            </a:r>
            <a:r>
              <a:rPr sz="2800" spc="-10" dirty="0">
                <a:latin typeface="Calibri"/>
                <a:cs typeface="Calibri"/>
              </a:rPr>
              <a:t>tangencial</a:t>
            </a:r>
            <a:endParaRPr sz="2800" dirty="0">
              <a:latin typeface="Calibri"/>
              <a:cs typeface="Calibri"/>
            </a:endParaRPr>
          </a:p>
          <a:p>
            <a:pPr marL="355600" indent="-343535">
              <a:lnSpc>
                <a:spcPct val="100000"/>
              </a:lnSpc>
              <a:buAutoNum type="arabicPeriod"/>
              <a:tabLst>
                <a:tab pos="355600" algn="l"/>
                <a:tab pos="356235" algn="l"/>
              </a:tabLst>
            </a:pPr>
            <a:r>
              <a:rPr lang="es-PE" sz="2800" spc="-10" dirty="0">
                <a:latin typeface="Calibri"/>
                <a:cs typeface="Calibri"/>
              </a:rPr>
              <a:t>Movimiento circular uniformemente variado.</a:t>
            </a:r>
          </a:p>
          <a:p>
            <a:pPr marL="355600" indent="-343535">
              <a:lnSpc>
                <a:spcPct val="100000"/>
              </a:lnSpc>
              <a:buAutoNum type="arabicPeriod"/>
              <a:tabLst>
                <a:tab pos="355600" algn="l"/>
                <a:tab pos="356235" algn="l"/>
              </a:tabLst>
            </a:pPr>
            <a:r>
              <a:rPr lang="es-PE" sz="2800" spc="-10" dirty="0">
                <a:latin typeface="Calibri"/>
                <a:cs typeface="Calibri"/>
              </a:rPr>
              <a:t>Aceleración angular</a:t>
            </a:r>
          </a:p>
          <a:p>
            <a:pPr marL="355600" indent="-343535">
              <a:lnSpc>
                <a:spcPct val="100000"/>
              </a:lnSpc>
              <a:buAutoNum type="arabicPeriod"/>
              <a:tabLst>
                <a:tab pos="355600" algn="l"/>
                <a:tab pos="356235" algn="l"/>
              </a:tabLst>
            </a:pPr>
            <a:r>
              <a:rPr lang="es-PE" sz="2800" spc="-10" dirty="0">
                <a:latin typeface="Calibri"/>
                <a:cs typeface="Calibri"/>
              </a:rPr>
              <a:t>Relación entre aceleración angular, velocidad angular y aceleración tangencial.</a:t>
            </a:r>
            <a:endParaRPr sz="2800" dirty="0">
              <a:latin typeface="Calibri"/>
              <a:cs typeface="Calibri"/>
            </a:endParaRPr>
          </a:p>
        </p:txBody>
      </p:sp>
    </p:spTree>
    <p:extLst>
      <p:ext uri="{BB962C8B-B14F-4D97-AF65-F5344CB8AC3E}">
        <p14:creationId xmlns:p14="http://schemas.microsoft.com/office/powerpoint/2010/main" val="3905451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7DB705-4169-AA66-78FD-869D58830A54}"/>
              </a:ext>
            </a:extLst>
          </p:cNvPr>
          <p:cNvSpPr txBox="1"/>
          <p:nvPr/>
        </p:nvSpPr>
        <p:spPr>
          <a:xfrm>
            <a:off x="1170704" y="600046"/>
            <a:ext cx="7987684" cy="2400657"/>
          </a:xfrm>
          <a:prstGeom prst="rect">
            <a:avLst/>
          </a:prstGeom>
          <a:noFill/>
        </p:spPr>
        <p:txBody>
          <a:bodyPr wrap="square">
            <a:spAutoFit/>
          </a:bodyPr>
          <a:lstStyle/>
          <a:p>
            <a:r>
              <a:rPr lang="es-ES" sz="2500" b="1" dirty="0">
                <a:solidFill>
                  <a:srgbClr val="FF0000"/>
                </a:solidFill>
                <a:latin typeface="Arial" panose="020B0604020202020204" pitchFamily="34" charset="0"/>
                <a:cs typeface="Arial" panose="020B0604020202020204" pitchFamily="34" charset="0"/>
              </a:rPr>
              <a:t>Ejercicio 5:</a:t>
            </a:r>
            <a:r>
              <a:rPr lang="es-ES" sz="2500" dirty="0">
                <a:solidFill>
                  <a:srgbClr val="FF0000"/>
                </a:solidFill>
                <a:latin typeface="Arial" panose="020B0604020202020204" pitchFamily="34" charset="0"/>
                <a:cs typeface="Arial" panose="020B0604020202020204" pitchFamily="34" charset="0"/>
              </a:rPr>
              <a:t> </a:t>
            </a:r>
            <a:r>
              <a:rPr lang="es-ES" sz="2500" dirty="0">
                <a:latin typeface="Arial" panose="020B0604020202020204" pitchFamily="34" charset="0"/>
                <a:cs typeface="Arial" panose="020B0604020202020204" pitchFamily="34" charset="0"/>
              </a:rPr>
              <a:t>El diámetro de la llanta de una camioneta es 50 cm. La camioneta inicia su marcha acelerando uniformemente durante 10 segundos hasta que las ruedas alcanzan una frecuencia de 120 RPM. Hallar la distancia (en metros) recorrida por la camioneta hasta ese momento. </a:t>
            </a:r>
            <a:endParaRPr lang="es-PE" sz="2500" dirty="0">
              <a:latin typeface="Arial" panose="020B0604020202020204" pitchFamily="34" charset="0"/>
              <a:cs typeface="Arial" panose="020B0604020202020204" pitchFamily="34" charset="0"/>
            </a:endParaRPr>
          </a:p>
        </p:txBody>
      </p:sp>
      <p:sp>
        <p:nvSpPr>
          <p:cNvPr id="3" name="Rectangle 38">
            <a:extLst>
              <a:ext uri="{FF2B5EF4-FFF2-40B4-BE49-F238E27FC236}">
                <a16:creationId xmlns:a16="http://schemas.microsoft.com/office/drawing/2014/main" id="{BB00599F-03C4-B24A-2628-29CCA971B910}"/>
              </a:ext>
            </a:extLst>
          </p:cNvPr>
          <p:cNvSpPr>
            <a:spLocks noChangeArrowheads="1"/>
          </p:cNvSpPr>
          <p:nvPr/>
        </p:nvSpPr>
        <p:spPr bwMode="auto">
          <a:xfrm>
            <a:off x="842922" y="3320036"/>
            <a:ext cx="195887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180975" defTabSz="914400" eaLnBrk="0" fontAlgn="base" hangingPunct="0">
              <a:spcBef>
                <a:spcPct val="0"/>
              </a:spcBef>
              <a:spcAft>
                <a:spcPct val="0"/>
              </a:spcAft>
            </a:pPr>
            <a:r>
              <a:rPr kumimoji="0" lang="es-PE" altLang="es-PE" sz="2000" b="0"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r>
              <a:rPr kumimoji="0" lang="es-PE" altLang="es-PE" sz="2000" b="1" i="0" u="none" strike="noStrike" cap="none" normalizeH="0" baseline="0" dirty="0" err="1">
                <a:ln>
                  <a:noFill/>
                </a:ln>
                <a:solidFill>
                  <a:srgbClr val="035AE7"/>
                </a:solidFill>
                <a:effectLst/>
                <a:latin typeface="Souvenir Lt BT"/>
                <a:ea typeface="Times New Roman" panose="02020603050405020304" pitchFamily="18" charset="0"/>
                <a:cs typeface="Times New Roman" panose="02020603050405020304" pitchFamily="18" charset="0"/>
              </a:rPr>
              <a:t>Rpta</a:t>
            </a:r>
            <a:r>
              <a:rPr kumimoji="0" lang="es-PE" altLang="es-PE" sz="2000" b="1" i="0" u="none" strike="noStrike" cap="none" normalizeH="0" baseline="0" dirty="0">
                <a:ln>
                  <a:noFill/>
                </a:ln>
                <a:solidFill>
                  <a:srgbClr val="035AE7"/>
                </a:solidFill>
                <a:effectLst/>
                <a:latin typeface="Souvenir Lt BT"/>
                <a:ea typeface="Times New Roman" panose="02020603050405020304" pitchFamily="18" charset="0"/>
                <a:cs typeface="Times New Roman" panose="02020603050405020304" pitchFamily="18" charset="0"/>
              </a:rPr>
              <a:t>: </a:t>
            </a:r>
            <a:r>
              <a:rPr lang="es-PE" altLang="es-PE" sz="2000" b="1" baseline="0" dirty="0">
                <a:solidFill>
                  <a:srgbClr val="035AE7"/>
                </a:solidFill>
                <a:latin typeface="Souvenir Lt BT"/>
                <a:ea typeface="Times New Roman" panose="02020603050405020304" pitchFamily="18" charset="0"/>
                <a:cs typeface="Times New Roman" panose="02020603050405020304" pitchFamily="18" charset="0"/>
              </a:rPr>
              <a:t>15.71 </a:t>
            </a:r>
            <a:r>
              <a:rPr lang="es-PE" altLang="es-PE" sz="2000" b="1" dirty="0">
                <a:solidFill>
                  <a:srgbClr val="035AE7"/>
                </a:solidFill>
                <a:latin typeface="Souvenir Lt BT"/>
                <a:ea typeface="Times New Roman" panose="02020603050405020304" pitchFamily="18" charset="0"/>
                <a:cs typeface="Times New Roman" panose="02020603050405020304" pitchFamily="18" charset="0"/>
              </a:rPr>
              <a:t>m</a:t>
            </a:r>
            <a:endParaRPr kumimoji="0" lang="es-PE" altLang="es-PE" sz="2000" b="1" i="0" u="none" strike="noStrike" cap="none" normalizeH="0" baseline="30000" dirty="0">
              <a:ln>
                <a:noFill/>
              </a:ln>
              <a:solidFill>
                <a:srgbClr val="035AE7"/>
              </a:solidFill>
              <a:effectLst/>
              <a:latin typeface="Souvenir Lt BT"/>
              <a:ea typeface="Times New Roman" panose="02020603050405020304" pitchFamily="18" charset="0"/>
              <a:cs typeface="Times New Roman" panose="02020603050405020304" pitchFamily="18" charset="0"/>
            </a:endParaRPr>
          </a:p>
          <a:p>
            <a:pPr marL="0" marR="0" lvl="0" indent="180975" algn="l" defTabSz="914400" rtl="0" eaLnBrk="0" fontAlgn="base" latinLnBrk="0" hangingPunct="0">
              <a:lnSpc>
                <a:spcPct val="100000"/>
              </a:lnSpc>
              <a:spcBef>
                <a:spcPct val="0"/>
              </a:spcBef>
              <a:spcAft>
                <a:spcPct val="0"/>
              </a:spcAft>
              <a:buClrTx/>
              <a:buSzTx/>
              <a:buFontTx/>
              <a:buNone/>
              <a:tabLst/>
            </a:pPr>
            <a:r>
              <a:rPr kumimoji="0" lang="es-PE" altLang="es-PE" sz="2000" b="1" i="0" u="none" strike="noStrike" cap="none" normalizeH="0" baseline="0" dirty="0">
                <a:ln>
                  <a:noFill/>
                </a:ln>
                <a:solidFill>
                  <a:srgbClr val="000000"/>
                </a:solidFill>
                <a:effectLst/>
                <a:latin typeface="Souvenir Lt BT"/>
                <a:ea typeface="Times New Roman" panose="02020603050405020304" pitchFamily="18" charset="0"/>
                <a:cs typeface="Times New Roman" panose="02020603050405020304" pitchFamily="18" charset="0"/>
              </a:rPr>
              <a:t>  </a:t>
            </a:r>
            <a:endParaRPr kumimoji="0" lang="es-PE" altLang="es-PE" sz="2000" b="0" i="0" u="none" strike="noStrike" cap="none" normalizeH="0" baseline="0" dirty="0">
              <a:ln>
                <a:noFill/>
              </a:ln>
              <a:solidFill>
                <a:schemeClr val="tx1"/>
              </a:solidFill>
              <a:effectLst/>
            </a:endParaRPr>
          </a:p>
          <a:p>
            <a:pPr marL="0" marR="0" lvl="0" indent="180975"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Definición de camioneta - Qué es, Significado y Concepto">
            <a:extLst>
              <a:ext uri="{FF2B5EF4-FFF2-40B4-BE49-F238E27FC236}">
                <a16:creationId xmlns:a16="http://schemas.microsoft.com/office/drawing/2014/main" id="{0A006C35-F69B-7A55-714B-5B3778604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901" y="2934093"/>
            <a:ext cx="34575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325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215214" y="335779"/>
            <a:ext cx="6161169" cy="769441"/>
          </a:xfrm>
          <a:prstGeom prst="rect">
            <a:avLst/>
          </a:prstGeom>
          <a:noFill/>
          <a:ln w="9525">
            <a:noFill/>
            <a:miter lim="800000"/>
            <a:headEnd/>
            <a:tailEnd/>
          </a:ln>
        </p:spPr>
        <p:txBody>
          <a:bodyPr wrap="square">
            <a:spAutoFit/>
          </a:bodyPr>
          <a:lstStyle/>
          <a:p>
            <a:pPr marL="457200" indent="-457200"/>
            <a:r>
              <a:rPr lang="es-ES" sz="4400" dirty="0">
                <a:solidFill>
                  <a:srgbClr val="C00000"/>
                </a:solidFill>
                <a:cs typeface="Arial" panose="020B0604020202020204" pitchFamily="34" charset="0"/>
              </a:rPr>
              <a:t>Lecciones Aprendidas</a:t>
            </a:r>
          </a:p>
        </p:txBody>
      </p:sp>
      <p:sp>
        <p:nvSpPr>
          <p:cNvPr id="6" name="3 Marcador de número de diapositiva"/>
          <p:cNvSpPr>
            <a:spLocks noGrp="1"/>
          </p:cNvSpPr>
          <p:nvPr>
            <p:ph type="sldNum" sz="quarter" idx="12"/>
          </p:nvPr>
        </p:nvSpPr>
        <p:spPr>
          <a:xfrm>
            <a:off x="8138864" y="6165304"/>
            <a:ext cx="2133600" cy="476250"/>
          </a:xfrm>
        </p:spPr>
        <p:txBody>
          <a:bodyPr/>
          <a:lstStyle/>
          <a:p>
            <a:pPr>
              <a:defRPr/>
            </a:pPr>
            <a:fld id="{34292FD9-4ADB-413D-8048-1802DB87928E}" type="slidenum">
              <a:rPr lang="en-US" smtClean="0"/>
              <a:pPr>
                <a:defRPr/>
              </a:pPr>
              <a:t>31</a:t>
            </a:fld>
            <a:endParaRPr lang="en-US" dirty="0"/>
          </a:p>
        </p:txBody>
      </p:sp>
      <p:pic>
        <p:nvPicPr>
          <p:cNvPr id="2050" name="Picture 2" descr="Incendio afectó ambiente de la Escuela Militar de Chorrillos | LIMA | EL  COMERCIO PERÚ">
            <a:extLst>
              <a:ext uri="{FF2B5EF4-FFF2-40B4-BE49-F238E27FC236}">
                <a16:creationId xmlns:a16="http://schemas.microsoft.com/office/drawing/2014/main" id="{05966FD2-AF5B-4986-ABF8-EB9D4DB70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844" y="1557131"/>
            <a:ext cx="3214030" cy="192701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037C2E5-B1D3-4142-9BB2-7A4E6092CEF1}"/>
              </a:ext>
            </a:extLst>
          </p:cNvPr>
          <p:cNvSpPr/>
          <p:nvPr/>
        </p:nvSpPr>
        <p:spPr>
          <a:xfrm>
            <a:off x="4295798" y="1205394"/>
            <a:ext cx="7631595" cy="2057294"/>
          </a:xfrm>
          <a:prstGeom prst="rect">
            <a:avLst/>
          </a:prstGeom>
        </p:spPr>
        <p:txBody>
          <a:bodyPr wrap="square">
            <a:spAutoFit/>
          </a:bodyPr>
          <a:lstStyle/>
          <a:p>
            <a:pPr algn="just">
              <a:defRPr/>
            </a:pPr>
            <a:endParaRPr lang="es-PE" altLang="es-PE" sz="2400" dirty="0">
              <a:latin typeface="Times New Roman" panose="02020603050405020304" pitchFamily="18" charset="0"/>
              <a:cs typeface="Times New Roman" panose="02020603050405020304" pitchFamily="18" charset="0"/>
            </a:endParaRPr>
          </a:p>
          <a:p>
            <a:pPr marL="342900" lvl="1" indent="-342900" algn="just" eaLnBrk="1" hangingPunct="1">
              <a:lnSpc>
                <a:spcPct val="150000"/>
              </a:lnSpc>
              <a:buFont typeface="Wingdings" panose="05000000000000000000" pitchFamily="2" charset="2"/>
              <a:buChar char="ü"/>
            </a:pPr>
            <a:r>
              <a:rPr lang="es-MX" altLang="es-PE" sz="2400" dirty="0">
                <a:latin typeface="Times New Roman" panose="02020603050405020304" pitchFamily="18" charset="0"/>
                <a:cs typeface="Times New Roman" panose="02020603050405020304" pitchFamily="18" charset="0"/>
              </a:rPr>
              <a:t>¿Qué es el RPM, la frecuencia y el periodo?</a:t>
            </a:r>
          </a:p>
          <a:p>
            <a:pPr marL="342900" lvl="1" indent="-342900" algn="just" eaLnBrk="1" hangingPunct="1">
              <a:lnSpc>
                <a:spcPct val="150000"/>
              </a:lnSpc>
              <a:buFont typeface="Wingdings" panose="05000000000000000000" pitchFamily="2" charset="2"/>
              <a:buChar char="ü"/>
            </a:pPr>
            <a:r>
              <a:rPr lang="es-MX" altLang="es-PE" sz="2400" dirty="0">
                <a:latin typeface="Times New Roman" panose="02020603050405020304" pitchFamily="18" charset="0"/>
                <a:cs typeface="Times New Roman" panose="02020603050405020304" pitchFamily="18" charset="0"/>
              </a:rPr>
              <a:t>¿Cuál es la relación entre velocidad angular y tangencial?</a:t>
            </a:r>
          </a:p>
          <a:p>
            <a:pPr marL="342900" lvl="1" indent="-342900" algn="just" eaLnBrk="1" hangingPunct="1">
              <a:lnSpc>
                <a:spcPct val="150000"/>
              </a:lnSpc>
              <a:buFont typeface="Wingdings" panose="05000000000000000000" pitchFamily="2" charset="2"/>
              <a:buChar char="ü"/>
            </a:pPr>
            <a:r>
              <a:rPr lang="es-MX" altLang="es-PE" sz="2400" dirty="0">
                <a:latin typeface="Times New Roman" panose="02020603050405020304" pitchFamily="18" charset="0"/>
                <a:cs typeface="Times New Roman" panose="02020603050405020304" pitchFamily="18" charset="0"/>
              </a:rPr>
              <a:t>¿Qué es el movimiento circular uniforme?</a:t>
            </a:r>
          </a:p>
        </p:txBody>
      </p:sp>
      <p:sp>
        <p:nvSpPr>
          <p:cNvPr id="3" name="Rectángulo 2">
            <a:extLst>
              <a:ext uri="{FF2B5EF4-FFF2-40B4-BE49-F238E27FC236}">
                <a16:creationId xmlns:a16="http://schemas.microsoft.com/office/drawing/2014/main" id="{F4EA0890-6A88-E416-2574-DFE760E8727A}"/>
              </a:ext>
            </a:extLst>
          </p:cNvPr>
          <p:cNvSpPr/>
          <p:nvPr/>
        </p:nvSpPr>
        <p:spPr>
          <a:xfrm>
            <a:off x="4281330" y="2859833"/>
            <a:ext cx="7631595" cy="3165290"/>
          </a:xfrm>
          <a:prstGeom prst="rect">
            <a:avLst/>
          </a:prstGeom>
        </p:spPr>
        <p:txBody>
          <a:bodyPr wrap="square">
            <a:spAutoFit/>
          </a:bodyPr>
          <a:lstStyle/>
          <a:p>
            <a:pPr algn="just">
              <a:defRPr/>
            </a:pPr>
            <a:endParaRPr lang="es-PE" altLang="es-PE" sz="2400" dirty="0">
              <a:latin typeface="Times New Roman" panose="02020603050405020304" pitchFamily="18" charset="0"/>
              <a:cs typeface="Times New Roman" panose="02020603050405020304" pitchFamily="18" charset="0"/>
            </a:endParaRPr>
          </a:p>
          <a:p>
            <a:pPr marL="342900" lvl="1" indent="-342900" algn="just" eaLnBrk="1" hangingPunct="1">
              <a:lnSpc>
                <a:spcPct val="150000"/>
              </a:lnSpc>
              <a:buFont typeface="Wingdings" panose="05000000000000000000" pitchFamily="2" charset="2"/>
              <a:buChar char="ü"/>
            </a:pPr>
            <a:r>
              <a:rPr lang="es-MX" altLang="es-PE" sz="2400" dirty="0">
                <a:latin typeface="Times New Roman" panose="02020603050405020304" pitchFamily="18" charset="0"/>
                <a:cs typeface="Times New Roman" panose="02020603050405020304" pitchFamily="18" charset="0"/>
              </a:rPr>
              <a:t>¿Qué es aceleración angular y tangencial?</a:t>
            </a:r>
          </a:p>
          <a:p>
            <a:pPr marL="342900" lvl="1" indent="-342900" algn="just" eaLnBrk="1" hangingPunct="1">
              <a:lnSpc>
                <a:spcPct val="150000"/>
              </a:lnSpc>
              <a:buFont typeface="Wingdings" panose="05000000000000000000" pitchFamily="2" charset="2"/>
              <a:buChar char="ü"/>
            </a:pPr>
            <a:r>
              <a:rPr lang="es-MX" altLang="es-PE" sz="2400" dirty="0">
                <a:latin typeface="Times New Roman" panose="02020603050405020304" pitchFamily="18" charset="0"/>
                <a:cs typeface="Times New Roman" panose="02020603050405020304" pitchFamily="18" charset="0"/>
              </a:rPr>
              <a:t>¿Cuál es la relación entre aceleración angular y tangencial?</a:t>
            </a:r>
          </a:p>
          <a:p>
            <a:pPr marL="342900" lvl="1" indent="-342900" algn="just" eaLnBrk="1" hangingPunct="1">
              <a:lnSpc>
                <a:spcPct val="150000"/>
              </a:lnSpc>
              <a:buFont typeface="Wingdings" panose="05000000000000000000" pitchFamily="2" charset="2"/>
              <a:buChar char="ü"/>
            </a:pPr>
            <a:r>
              <a:rPr lang="es-MX" altLang="es-PE" sz="2400" dirty="0">
                <a:latin typeface="Times New Roman" panose="02020603050405020304" pitchFamily="18" charset="0"/>
                <a:cs typeface="Times New Roman" panose="02020603050405020304" pitchFamily="18" charset="0"/>
              </a:rPr>
              <a:t>¿Cómo aplico el movimiento circular uniformemente variado?</a:t>
            </a:r>
          </a:p>
        </p:txBody>
      </p:sp>
    </p:spTree>
    <p:extLst>
      <p:ext uri="{BB962C8B-B14F-4D97-AF65-F5344CB8AC3E}">
        <p14:creationId xmlns:p14="http://schemas.microsoft.com/office/powerpoint/2010/main" val="318897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63281" y="362770"/>
            <a:ext cx="6876256" cy="799899"/>
          </a:xfrm>
          <a:prstGeom prst="rect">
            <a:avLst/>
          </a:prstGeom>
          <a:noFill/>
          <a:ln w="9525">
            <a:noFill/>
            <a:miter lim="800000"/>
            <a:headEnd/>
            <a:tailEnd/>
          </a:ln>
        </p:spPr>
        <p:txBody>
          <a:bodyPr wrap="square">
            <a:spAutoFit/>
          </a:bodyPr>
          <a:lstStyle/>
          <a:p>
            <a:pPr marL="87313">
              <a:lnSpc>
                <a:spcPct val="110000"/>
              </a:lnSpc>
              <a:spcAft>
                <a:spcPts val="1400"/>
              </a:spcAft>
            </a:pPr>
            <a:r>
              <a:rPr lang="es-PE" sz="4400" dirty="0">
                <a:solidFill>
                  <a:srgbClr val="C00000"/>
                </a:solidFill>
                <a:latin typeface="+mj-lt"/>
                <a:cs typeface="Arial" panose="020B0604020202020204" pitchFamily="34" charset="0"/>
              </a:rPr>
              <a:t>Bibliografía</a:t>
            </a:r>
            <a:endParaRPr lang="es-ES" sz="3600" dirty="0">
              <a:solidFill>
                <a:srgbClr val="C00000"/>
              </a:solidFill>
              <a:latin typeface="+mj-lt"/>
              <a:cs typeface="Arial" panose="020B0604020202020204" pitchFamily="34" charset="0"/>
            </a:endParaRPr>
          </a:p>
        </p:txBody>
      </p:sp>
      <p:sp>
        <p:nvSpPr>
          <p:cNvPr id="8" name="3 Marcador de número de diapositiva"/>
          <p:cNvSpPr>
            <a:spLocks noGrp="1"/>
          </p:cNvSpPr>
          <p:nvPr>
            <p:ph type="sldNum" sz="quarter" idx="12"/>
          </p:nvPr>
        </p:nvSpPr>
        <p:spPr>
          <a:xfrm>
            <a:off x="8138864" y="6165304"/>
            <a:ext cx="2133600" cy="476250"/>
          </a:xfrm>
        </p:spPr>
        <p:txBody>
          <a:bodyPr/>
          <a:lstStyle/>
          <a:p>
            <a:pPr>
              <a:defRPr/>
            </a:pPr>
            <a:fld id="{34292FD9-4ADB-413D-8048-1802DB87928E}" type="slidenum">
              <a:rPr lang="en-US" smtClean="0"/>
              <a:pPr>
                <a:defRPr/>
              </a:pPr>
              <a:t>32</a:t>
            </a:fld>
            <a:endParaRPr lang="en-US" dirty="0"/>
          </a:p>
        </p:txBody>
      </p:sp>
      <p:pic>
        <p:nvPicPr>
          <p:cNvPr id="3076" name="Picture 4" descr="BIBLIOTECA | EMCH &amp;quot;CFB&amp;quot;">
            <a:extLst>
              <a:ext uri="{FF2B5EF4-FFF2-40B4-BE49-F238E27FC236}">
                <a16:creationId xmlns:a16="http://schemas.microsoft.com/office/drawing/2014/main" id="{14B5005D-3661-4B67-85E1-A6084BCD1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525" y="2656936"/>
            <a:ext cx="3697282" cy="2466694"/>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4581945A-B8B6-4DC9-807B-834B1AA494E2}"/>
              </a:ext>
            </a:extLst>
          </p:cNvPr>
          <p:cNvSpPr>
            <a:spLocks noGrp="1"/>
          </p:cNvSpPr>
          <p:nvPr>
            <p:ph idx="1"/>
          </p:nvPr>
        </p:nvSpPr>
        <p:spPr>
          <a:xfrm>
            <a:off x="301193" y="1841544"/>
            <a:ext cx="7699807" cy="4546555"/>
          </a:xfrm>
        </p:spPr>
        <p:txBody>
          <a:bodyPr>
            <a:normAutofit fontScale="92500" lnSpcReduction="10000"/>
          </a:bodyPr>
          <a:lstStyle/>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Young, H. D., Freedman, R. A., Ford, A. L., Flores, F. V. A., &amp; Rubio, P. A. (2009). Sears-Zemansky, Física universitaria, decimosegunda edición, volumen 1. Naucalpan de Juárez: Addison-Wesley. </a:t>
            </a:r>
          </a:p>
          <a:p>
            <a:pPr algn="just">
              <a:buFont typeface="Wingdings" panose="05000000000000000000" pitchFamily="2" charset="2"/>
              <a:buChar char="ü"/>
              <a:defRPr/>
            </a:pPr>
            <a:endParaRPr lang="es-PE"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Bedford, A. &amp; Fowler, W. (2008). Mecánica para la ingeniería: Estática. México D.F.: Pearson Educación</a:t>
            </a:r>
            <a:r>
              <a:rPr lang="es-PE" sz="240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defRPr/>
            </a:pPr>
            <a:endParaRPr lang="es-PE"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Tippens, P. (2007). Física, Conceptos y Aplicaciones. Séptima edición. Mac Graw Hill interamericana.</a:t>
            </a:r>
          </a:p>
          <a:p>
            <a:pPr marL="0" indent="0" algn="just">
              <a:buNone/>
              <a:defRPr/>
            </a:pPr>
            <a:endParaRPr lang="es-E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Serway, R. &amp; Jewet, J. (2009). Física para ciencias e ingeniería. Sétima edición internacional. Thompson editores. </a:t>
            </a:r>
          </a:p>
        </p:txBody>
      </p:sp>
    </p:spTree>
    <p:extLst>
      <p:ext uri="{BB962C8B-B14F-4D97-AF65-F5344CB8AC3E}">
        <p14:creationId xmlns:p14="http://schemas.microsoft.com/office/powerpoint/2010/main" val="63123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9654A31-EBF6-969C-3CC6-7A73F431D1AF}"/>
              </a:ext>
            </a:extLst>
          </p:cNvPr>
          <p:cNvSpPr>
            <a:spLocks noGrp="1"/>
          </p:cNvSpPr>
          <p:nvPr/>
        </p:nvSpPr>
        <p:spPr>
          <a:xfrm>
            <a:off x="1058917" y="1308510"/>
            <a:ext cx="10515600" cy="435133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s-419" sz="6600" b="1" dirty="0">
                <a:solidFill>
                  <a:srgbClr val="0070C0"/>
                </a:solidFill>
              </a:rPr>
              <a:t>PRIMERA PARTE</a:t>
            </a:r>
          </a:p>
          <a:p>
            <a:pPr marL="0" indent="0">
              <a:buNone/>
            </a:pPr>
            <a:endParaRPr lang="es-419" sz="6600" b="1" dirty="0"/>
          </a:p>
          <a:p>
            <a:pPr marL="0" indent="0">
              <a:buNone/>
            </a:pPr>
            <a:r>
              <a:rPr lang="es-419" sz="4400" b="1" dirty="0">
                <a:solidFill>
                  <a:srgbClr val="C00000"/>
                </a:solidFill>
              </a:rPr>
              <a:t>Movimiento circular uniforme</a:t>
            </a:r>
            <a:endParaRPr lang="es-PE" sz="4400" b="1" dirty="0">
              <a:solidFill>
                <a:srgbClr val="C00000"/>
              </a:solidFill>
            </a:endParaRPr>
          </a:p>
        </p:txBody>
      </p:sp>
    </p:spTree>
    <p:extLst>
      <p:ext uri="{BB962C8B-B14F-4D97-AF65-F5344CB8AC3E}">
        <p14:creationId xmlns:p14="http://schemas.microsoft.com/office/powerpoint/2010/main" val="52403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4AFB066-BD27-C051-D313-8ECAE2DF5C75}"/>
              </a:ext>
            </a:extLst>
          </p:cNvPr>
          <p:cNvGrpSpPr/>
          <p:nvPr/>
        </p:nvGrpSpPr>
        <p:grpSpPr>
          <a:xfrm>
            <a:off x="1169250" y="433823"/>
            <a:ext cx="9356153" cy="6148013"/>
            <a:chOff x="1169250" y="433823"/>
            <a:chExt cx="9356153" cy="6148013"/>
          </a:xfrm>
        </p:grpSpPr>
        <p:sp>
          <p:nvSpPr>
            <p:cNvPr id="3" name="CuadroTexto 2">
              <a:extLst>
                <a:ext uri="{FF2B5EF4-FFF2-40B4-BE49-F238E27FC236}">
                  <a16:creationId xmlns:a16="http://schemas.microsoft.com/office/drawing/2014/main" id="{B5B2C9D9-DD99-E239-8C31-439052EC8AE1}"/>
                </a:ext>
              </a:extLst>
            </p:cNvPr>
            <p:cNvSpPr txBox="1"/>
            <p:nvPr/>
          </p:nvSpPr>
          <p:spPr>
            <a:xfrm>
              <a:off x="1169250" y="1782276"/>
              <a:ext cx="6094520" cy="4154984"/>
            </a:xfrm>
            <a:prstGeom prst="rect">
              <a:avLst/>
            </a:prstGeom>
            <a:noFill/>
          </p:spPr>
          <p:txBody>
            <a:bodyPr wrap="square">
              <a:spAutoFit/>
            </a:bodyPr>
            <a:lstStyle/>
            <a:p>
              <a:pPr algn="l"/>
              <a:r>
                <a:rPr lang="es-ES" sz="2400" b="0" i="0" dirty="0">
                  <a:solidFill>
                    <a:srgbClr val="212529"/>
                  </a:solidFill>
                  <a:effectLst/>
                  <a:latin typeface="Open Sans" panose="020B0606030504020204" pitchFamily="34" charset="0"/>
                </a:rPr>
                <a:t>La Naturaleza y tu día a día están llenos de </a:t>
              </a:r>
              <a:r>
                <a:rPr lang="es-ES" sz="2400" b="1" i="0" dirty="0">
                  <a:solidFill>
                    <a:srgbClr val="212529"/>
                  </a:solidFill>
                  <a:effectLst/>
                  <a:latin typeface="Open Sans" panose="020B0606030504020204" pitchFamily="34" charset="0"/>
                </a:rPr>
                <a:t>movimientos circulares uniformes (MCU)</a:t>
              </a:r>
              <a:r>
                <a:rPr lang="es-ES" sz="2400" dirty="0">
                  <a:solidFill>
                    <a:srgbClr val="212529"/>
                  </a:solidFill>
                  <a:latin typeface="Open Sans" panose="020B0606030504020204" pitchFamily="34" charset="0"/>
                </a:rPr>
                <a:t>: </a:t>
              </a:r>
              <a:r>
                <a:rPr lang="es-ES" sz="2400" b="0" i="0" dirty="0">
                  <a:solidFill>
                    <a:srgbClr val="212529"/>
                  </a:solidFill>
                  <a:effectLst/>
                  <a:latin typeface="Open Sans" panose="020B0606030504020204" pitchFamily="34" charset="0"/>
                </a:rPr>
                <a:t>La Tierra dando vueltas alrededor de su eje</a:t>
              </a:r>
              <a:r>
                <a:rPr lang="es-ES" sz="2400" dirty="0">
                  <a:solidFill>
                    <a:srgbClr val="212529"/>
                  </a:solidFill>
                  <a:latin typeface="Open Sans" panose="020B0606030504020204" pitchFamily="34" charset="0"/>
                </a:rPr>
                <a:t>, un disco de vinilo </a:t>
              </a:r>
              <a:r>
                <a:rPr lang="es-ES" sz="2400" b="0" i="0" dirty="0">
                  <a:solidFill>
                    <a:srgbClr val="212529"/>
                  </a:solidFill>
                  <a:effectLst/>
                  <a:latin typeface="Open Sans" panose="020B0606030504020204" pitchFamily="34" charset="0"/>
                </a:rPr>
                <a:t>o las aspas de un ventilador entre otros.</a:t>
              </a:r>
            </a:p>
            <a:p>
              <a:pPr algn="l"/>
              <a:endParaRPr lang="es-ES" sz="2400" b="0" i="0" dirty="0">
                <a:solidFill>
                  <a:srgbClr val="212529"/>
                </a:solidFill>
                <a:effectLst/>
                <a:latin typeface="Open Sans" panose="020B0606030504020204" pitchFamily="34" charset="0"/>
              </a:endParaRPr>
            </a:p>
            <a:p>
              <a:pPr algn="l"/>
              <a:r>
                <a:rPr lang="es-ES" sz="2400" b="0" i="0" dirty="0">
                  <a:solidFill>
                    <a:srgbClr val="212529"/>
                  </a:solidFill>
                  <a:effectLst/>
                  <a:latin typeface="Open Sans" panose="020B0606030504020204" pitchFamily="34" charset="0"/>
                </a:rPr>
                <a:t>El </a:t>
              </a:r>
              <a:r>
                <a:rPr lang="es-ES" sz="2400" b="1" i="0" dirty="0">
                  <a:solidFill>
                    <a:srgbClr val="0088CC"/>
                  </a:solidFill>
                  <a:effectLst/>
                  <a:latin typeface="Shadows Into Light"/>
                </a:rPr>
                <a:t>movimiento circular uniforme (</a:t>
              </a:r>
              <a:r>
                <a:rPr lang="es-ES" sz="2400" b="1" i="0" dirty="0" err="1">
                  <a:solidFill>
                    <a:srgbClr val="0088CC"/>
                  </a:solidFill>
                  <a:effectLst/>
                  <a:latin typeface="Shadows Into Light"/>
                </a:rPr>
                <a:t>m.c.u</a:t>
              </a:r>
              <a:r>
                <a:rPr lang="es-ES" sz="2400" b="1" i="0" dirty="0">
                  <a:solidFill>
                    <a:srgbClr val="0088CC"/>
                  </a:solidFill>
                  <a:effectLst/>
                  <a:latin typeface="Shadows Into Light"/>
                </a:rPr>
                <a:t>.)</a:t>
              </a:r>
              <a:r>
                <a:rPr lang="es-ES" sz="2400" b="0" i="0" dirty="0">
                  <a:solidFill>
                    <a:srgbClr val="212529"/>
                  </a:solidFill>
                  <a:effectLst/>
                  <a:latin typeface="Open Sans" panose="020B0606030504020204" pitchFamily="34" charset="0"/>
                </a:rPr>
                <a:t> es un movimiento de</a:t>
              </a:r>
              <a:r>
                <a:rPr lang="es-ES" sz="2400" b="1" i="1" dirty="0">
                  <a:solidFill>
                    <a:srgbClr val="212529"/>
                  </a:solidFill>
                  <a:effectLst/>
                  <a:latin typeface="Open Sans" panose="020B0606030504020204" pitchFamily="34" charset="0"/>
                </a:rPr>
                <a:t> trayectoria circular </a:t>
              </a:r>
              <a:r>
                <a:rPr lang="es-ES" sz="2400" b="0" i="0" dirty="0">
                  <a:solidFill>
                    <a:srgbClr val="212529"/>
                  </a:solidFill>
                  <a:effectLst/>
                  <a:latin typeface="Open Sans" panose="020B0606030504020204" pitchFamily="34" charset="0"/>
                </a:rPr>
                <a:t>en el que </a:t>
              </a:r>
              <a:r>
                <a:rPr lang="es-ES" sz="2400" b="1" i="1" dirty="0">
                  <a:solidFill>
                    <a:srgbClr val="212529"/>
                  </a:solidFill>
                  <a:effectLst/>
                  <a:latin typeface="Open Sans" panose="020B0606030504020204" pitchFamily="34" charset="0"/>
                </a:rPr>
                <a:t>la velocidad angular es constante</a:t>
              </a:r>
              <a:r>
                <a:rPr lang="es-ES" sz="2400" b="0" i="0" dirty="0">
                  <a:solidFill>
                    <a:srgbClr val="212529"/>
                  </a:solidFill>
                  <a:effectLst/>
                  <a:latin typeface="Open Sans" panose="020B0606030504020204" pitchFamily="34" charset="0"/>
                </a:rPr>
                <a:t>. Esto implica que </a:t>
              </a:r>
              <a:r>
                <a:rPr lang="es-ES" sz="2400" b="0" i="1" dirty="0">
                  <a:solidFill>
                    <a:srgbClr val="212529"/>
                  </a:solidFill>
                  <a:effectLst/>
                  <a:latin typeface="Open Sans" panose="020B0606030504020204" pitchFamily="34" charset="0"/>
                </a:rPr>
                <a:t>describe </a:t>
              </a:r>
              <a:r>
                <a:rPr lang="es-ES" sz="2400" b="1" i="1" dirty="0">
                  <a:solidFill>
                    <a:srgbClr val="212529"/>
                  </a:solidFill>
                  <a:effectLst/>
                  <a:latin typeface="Open Sans" panose="020B0606030504020204" pitchFamily="34" charset="0"/>
                </a:rPr>
                <a:t>ángulos iguales en tiempos iguales</a:t>
              </a:r>
              <a:r>
                <a:rPr lang="es-ES" sz="2400" b="0" i="0" dirty="0">
                  <a:solidFill>
                    <a:srgbClr val="212529"/>
                  </a:solidFill>
                  <a:effectLst/>
                  <a:latin typeface="Open Sans" panose="020B0606030504020204" pitchFamily="34" charset="0"/>
                </a:rPr>
                <a:t>. </a:t>
              </a:r>
            </a:p>
          </p:txBody>
        </p:sp>
        <p:sp>
          <p:nvSpPr>
            <p:cNvPr id="4" name="object 5">
              <a:extLst>
                <a:ext uri="{FF2B5EF4-FFF2-40B4-BE49-F238E27FC236}">
                  <a16:creationId xmlns:a16="http://schemas.microsoft.com/office/drawing/2014/main" id="{F514BC35-C46F-CFE4-1A24-3C8EA99CDF7A}"/>
                </a:ext>
              </a:extLst>
            </p:cNvPr>
            <p:cNvSpPr txBox="1">
              <a:spLocks/>
            </p:cNvSpPr>
            <p:nvPr/>
          </p:nvSpPr>
          <p:spPr>
            <a:xfrm>
              <a:off x="1271726" y="611464"/>
              <a:ext cx="5992044" cy="443711"/>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PE" sz="2800" b="1" spc="-15" dirty="0">
                  <a:solidFill>
                    <a:srgbClr val="1F497C"/>
                  </a:solidFill>
                  <a:latin typeface="Calibri"/>
                  <a:cs typeface="Calibri"/>
                </a:rPr>
                <a:t>MOVIMIENTO</a:t>
              </a:r>
              <a:r>
                <a:rPr lang="es-PE" sz="2800" b="1" spc="-60" dirty="0">
                  <a:solidFill>
                    <a:srgbClr val="1F497C"/>
                  </a:solidFill>
                  <a:latin typeface="Calibri"/>
                  <a:cs typeface="Calibri"/>
                </a:rPr>
                <a:t> </a:t>
              </a:r>
              <a:r>
                <a:rPr lang="es-PE" sz="2800" b="1" spc="-10" dirty="0">
                  <a:solidFill>
                    <a:srgbClr val="1F497C"/>
                  </a:solidFill>
                  <a:latin typeface="Calibri"/>
                  <a:cs typeface="Calibri"/>
                </a:rPr>
                <a:t>CIRCULAR UNIFORME</a:t>
              </a:r>
              <a:endParaRPr lang="es-PE" sz="2800" b="1" dirty="0">
                <a:latin typeface="Calibri"/>
                <a:cs typeface="Calibri"/>
              </a:endParaRPr>
            </a:p>
          </p:txBody>
        </p:sp>
        <p:sp>
          <p:nvSpPr>
            <p:cNvPr id="5" name="object 5">
              <a:extLst>
                <a:ext uri="{FF2B5EF4-FFF2-40B4-BE49-F238E27FC236}">
                  <a16:creationId xmlns:a16="http://schemas.microsoft.com/office/drawing/2014/main" id="{BC7377BA-27ED-4A17-DC53-D1C87CE7A075}"/>
                </a:ext>
              </a:extLst>
            </p:cNvPr>
            <p:cNvSpPr txBox="1">
              <a:spLocks/>
            </p:cNvSpPr>
            <p:nvPr/>
          </p:nvSpPr>
          <p:spPr>
            <a:xfrm>
              <a:off x="1271726" y="1050842"/>
              <a:ext cx="5325660" cy="443711"/>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PE" sz="2800" b="1" spc="-15" dirty="0">
                  <a:solidFill>
                    <a:srgbClr val="1F497C"/>
                  </a:solidFill>
                  <a:latin typeface="Calibri"/>
                  <a:cs typeface="Calibri"/>
                </a:rPr>
                <a:t>(M</a:t>
              </a:r>
              <a:r>
                <a:rPr lang="es-PE" sz="2800" b="1" spc="-10" dirty="0">
                  <a:solidFill>
                    <a:srgbClr val="1F497C"/>
                  </a:solidFill>
                  <a:latin typeface="Calibri"/>
                  <a:cs typeface="Calibri"/>
                </a:rPr>
                <a:t>CU)</a:t>
              </a:r>
              <a:endParaRPr lang="es-PE" sz="2800" b="1" dirty="0">
                <a:latin typeface="Calibri"/>
                <a:cs typeface="Calibri"/>
              </a:endParaRPr>
            </a:p>
          </p:txBody>
        </p:sp>
        <p:pic>
          <p:nvPicPr>
            <p:cNvPr id="1026" name="Picture 2" descr="Movimientos de la Tierra - La Naturaleza como ciencia">
              <a:extLst>
                <a:ext uri="{FF2B5EF4-FFF2-40B4-BE49-F238E27FC236}">
                  <a16:creationId xmlns:a16="http://schemas.microsoft.com/office/drawing/2014/main" id="{9A32879B-1710-6AC5-6DB8-D844200EB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557" y="433823"/>
              <a:ext cx="236220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ntage pero no mucho: estos tocadiscos Bluetooth aúnan tradición y  modernidad | Tecnología - ComputerHoy.com">
              <a:extLst>
                <a:ext uri="{FF2B5EF4-FFF2-40B4-BE49-F238E27FC236}">
                  <a16:creationId xmlns:a16="http://schemas.microsoft.com/office/drawing/2014/main" id="{22A56DCB-6BBE-2C4F-3A45-98E0F79CA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903" y="26289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ntilador Clip Y Mesa 6 2 V.Verde">
              <a:extLst>
                <a:ext uri="{FF2B5EF4-FFF2-40B4-BE49-F238E27FC236}">
                  <a16:creationId xmlns:a16="http://schemas.microsoft.com/office/drawing/2014/main" id="{2AF8F8F6-213E-BBE0-3DD4-26BA19BD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9857" y="4448236"/>
              <a:ext cx="2133600" cy="2133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563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DAC522B2-7B71-62C6-301D-4B3A84A8CEA5}"/>
              </a:ext>
            </a:extLst>
          </p:cNvPr>
          <p:cNvSpPr txBox="1">
            <a:spLocks/>
          </p:cNvSpPr>
          <p:nvPr/>
        </p:nvSpPr>
        <p:spPr>
          <a:xfrm>
            <a:off x="2923099" y="276508"/>
            <a:ext cx="5047863"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b="1" spc="-10" dirty="0">
                <a:solidFill>
                  <a:srgbClr val="FF0000"/>
                </a:solidFill>
                <a:cs typeface="Calibri"/>
              </a:rPr>
              <a:t>Periodo y </a:t>
            </a:r>
            <a:r>
              <a:rPr lang="es-PE" b="1" spc="-10" dirty="0">
                <a:solidFill>
                  <a:srgbClr val="FF0000"/>
                </a:solidFill>
                <a:latin typeface="Calibri"/>
                <a:cs typeface="Calibri"/>
              </a:rPr>
              <a:t>Frecuencia</a:t>
            </a:r>
            <a:r>
              <a:rPr lang="es-PE" b="1" spc="5" dirty="0">
                <a:solidFill>
                  <a:srgbClr val="FF0000"/>
                </a:solidFill>
                <a:latin typeface="Calibri"/>
                <a:cs typeface="Calibri"/>
              </a:rPr>
              <a:t> </a:t>
            </a:r>
            <a:endParaRPr lang="es-PE" b="1" dirty="0">
              <a:solidFill>
                <a:srgbClr val="FF0000"/>
              </a:solidFill>
              <a:latin typeface="Calibri"/>
              <a:cs typeface="Calibri"/>
            </a:endParaRPr>
          </a:p>
        </p:txBody>
      </p:sp>
      <p:sp>
        <p:nvSpPr>
          <p:cNvPr id="10" name="object 10">
            <a:extLst>
              <a:ext uri="{FF2B5EF4-FFF2-40B4-BE49-F238E27FC236}">
                <a16:creationId xmlns:a16="http://schemas.microsoft.com/office/drawing/2014/main" id="{8EAFA38E-AE57-6A82-3979-9C9CCE2950A5}"/>
              </a:ext>
            </a:extLst>
          </p:cNvPr>
          <p:cNvSpPr txBox="1"/>
          <p:nvPr/>
        </p:nvSpPr>
        <p:spPr>
          <a:xfrm>
            <a:off x="1086416" y="1328551"/>
            <a:ext cx="5456273" cy="2346796"/>
          </a:xfrm>
          <a:prstGeom prst="rect">
            <a:avLst/>
          </a:prstGeom>
        </p:spPr>
        <p:txBody>
          <a:bodyPr vert="horz" wrap="square" lIns="0" tIns="12700" rIns="0" bIns="0" rtlCol="0">
            <a:spAutoFit/>
          </a:bodyPr>
          <a:lstStyle/>
          <a:p>
            <a:pPr marL="12700">
              <a:lnSpc>
                <a:spcPct val="100000"/>
              </a:lnSpc>
              <a:spcBef>
                <a:spcPts val="100"/>
              </a:spcBef>
            </a:pPr>
            <a:r>
              <a:rPr sz="2500" b="1" spc="-5" dirty="0">
                <a:solidFill>
                  <a:srgbClr val="1F497C"/>
                </a:solidFill>
                <a:latin typeface="Calibri"/>
                <a:cs typeface="Calibri"/>
              </a:rPr>
              <a:t>PERIODO ( T ) :</a:t>
            </a:r>
            <a:r>
              <a:rPr lang="es-419" sz="2500" b="1" spc="-5" dirty="0">
                <a:solidFill>
                  <a:srgbClr val="1F497C"/>
                </a:solidFill>
                <a:latin typeface="Calibri"/>
                <a:cs typeface="Calibri"/>
              </a:rPr>
              <a:t> </a:t>
            </a:r>
            <a:r>
              <a:rPr lang="es-419" sz="2500" spc="-5" dirty="0">
                <a:solidFill>
                  <a:srgbClr val="1F497C"/>
                </a:solidFill>
                <a:latin typeface="Calibri"/>
                <a:cs typeface="Calibri"/>
              </a:rPr>
              <a:t>Tiempo que toma una revolución o ciclo.</a:t>
            </a:r>
          </a:p>
          <a:p>
            <a:pPr marL="12700">
              <a:lnSpc>
                <a:spcPct val="100000"/>
              </a:lnSpc>
              <a:spcBef>
                <a:spcPts val="100"/>
              </a:spcBef>
            </a:pPr>
            <a:endParaRPr lang="es-419" sz="2500" spc="-5" dirty="0">
              <a:solidFill>
                <a:srgbClr val="1F497C"/>
              </a:solidFill>
              <a:latin typeface="Calibri"/>
              <a:cs typeface="Calibri"/>
            </a:endParaRPr>
          </a:p>
          <a:p>
            <a:pPr marL="12700">
              <a:lnSpc>
                <a:spcPct val="100000"/>
              </a:lnSpc>
              <a:spcBef>
                <a:spcPts val="100"/>
              </a:spcBef>
            </a:pPr>
            <a:r>
              <a:rPr lang="es-419" sz="2500" b="1" spc="-5" dirty="0">
                <a:solidFill>
                  <a:srgbClr val="1F497C"/>
                </a:solidFill>
                <a:latin typeface="Calibri"/>
                <a:cs typeface="Calibri"/>
              </a:rPr>
              <a:t>Ejemplo:</a:t>
            </a:r>
            <a:r>
              <a:rPr lang="es-419" sz="2500" spc="-5" dirty="0">
                <a:solidFill>
                  <a:srgbClr val="1F497C"/>
                </a:solidFill>
                <a:latin typeface="Calibri"/>
                <a:cs typeface="Calibri"/>
              </a:rPr>
              <a:t> El periodo de revolución de la Tierra es igual a un día sideral equivalente a 86164 segundos.</a:t>
            </a:r>
            <a:endParaRPr sz="2500" spc="-5" dirty="0">
              <a:solidFill>
                <a:srgbClr val="1F497C"/>
              </a:solidFill>
              <a:latin typeface="Calibri"/>
              <a:cs typeface="Calibri"/>
            </a:endParaRPr>
          </a:p>
        </p:txBody>
      </p:sp>
      <p:pic>
        <p:nvPicPr>
          <p:cNvPr id="1026" name="Picture 2" descr="La Tierra, la Luna y el Sol se mueven! - Nueva Escuela Mexicana Digital">
            <a:extLst>
              <a:ext uri="{FF2B5EF4-FFF2-40B4-BE49-F238E27FC236}">
                <a16:creationId xmlns:a16="http://schemas.microsoft.com/office/drawing/2014/main" id="{33870EB4-7FDB-9150-F133-A73DF3F73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574" y="1471304"/>
            <a:ext cx="4009942" cy="2061291"/>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10">
            <a:extLst>
              <a:ext uri="{FF2B5EF4-FFF2-40B4-BE49-F238E27FC236}">
                <a16:creationId xmlns:a16="http://schemas.microsoft.com/office/drawing/2014/main" id="{615DDE20-DB3E-1F0C-7237-1C12771A6DDD}"/>
              </a:ext>
            </a:extLst>
          </p:cNvPr>
          <p:cNvSpPr txBox="1"/>
          <p:nvPr/>
        </p:nvSpPr>
        <p:spPr>
          <a:xfrm>
            <a:off x="1086416" y="4399906"/>
            <a:ext cx="5676991" cy="1962076"/>
          </a:xfrm>
          <a:prstGeom prst="rect">
            <a:avLst/>
          </a:prstGeom>
        </p:spPr>
        <p:txBody>
          <a:bodyPr vert="horz" wrap="square" lIns="0" tIns="12700" rIns="0" bIns="0" rtlCol="0">
            <a:spAutoFit/>
          </a:bodyPr>
          <a:lstStyle/>
          <a:p>
            <a:pPr marL="12700">
              <a:lnSpc>
                <a:spcPct val="100000"/>
              </a:lnSpc>
              <a:spcBef>
                <a:spcPts val="100"/>
              </a:spcBef>
            </a:pPr>
            <a:r>
              <a:rPr lang="es-419" sz="2500" b="1" spc="-5" dirty="0">
                <a:solidFill>
                  <a:srgbClr val="1F497C"/>
                </a:solidFill>
                <a:latin typeface="Calibri"/>
                <a:cs typeface="Calibri"/>
              </a:rPr>
              <a:t>FRECUENCIA</a:t>
            </a:r>
            <a:r>
              <a:rPr sz="2500" b="1" spc="-5" dirty="0">
                <a:solidFill>
                  <a:srgbClr val="1F497C"/>
                </a:solidFill>
                <a:latin typeface="Calibri"/>
                <a:cs typeface="Calibri"/>
              </a:rPr>
              <a:t> ( </a:t>
            </a:r>
            <a:r>
              <a:rPr lang="es-419" sz="2500" b="1" spc="-5" dirty="0">
                <a:solidFill>
                  <a:srgbClr val="1F497C"/>
                </a:solidFill>
                <a:latin typeface="Calibri"/>
                <a:cs typeface="Calibri"/>
              </a:rPr>
              <a:t>f </a:t>
            </a:r>
            <a:r>
              <a:rPr sz="2500" b="1" spc="-5" dirty="0">
                <a:solidFill>
                  <a:srgbClr val="1F497C"/>
                </a:solidFill>
                <a:latin typeface="Calibri"/>
                <a:cs typeface="Calibri"/>
              </a:rPr>
              <a:t>) :</a:t>
            </a:r>
            <a:r>
              <a:rPr lang="es-419" sz="2500" b="1" spc="-5" dirty="0">
                <a:solidFill>
                  <a:srgbClr val="1F497C"/>
                </a:solidFill>
                <a:latin typeface="Calibri"/>
                <a:cs typeface="Calibri"/>
              </a:rPr>
              <a:t> </a:t>
            </a:r>
            <a:r>
              <a:rPr lang="es-419" sz="2500" spc="-5" dirty="0">
                <a:solidFill>
                  <a:srgbClr val="1F497C"/>
                </a:solidFill>
                <a:latin typeface="Calibri"/>
                <a:cs typeface="Calibri"/>
              </a:rPr>
              <a:t>Número de revoluciones o ciclos por unidad de tiempo.</a:t>
            </a:r>
          </a:p>
          <a:p>
            <a:pPr marL="12700">
              <a:lnSpc>
                <a:spcPct val="100000"/>
              </a:lnSpc>
              <a:spcBef>
                <a:spcPts val="100"/>
              </a:spcBef>
            </a:pPr>
            <a:endParaRPr lang="es-419" sz="2500" spc="-5" dirty="0">
              <a:solidFill>
                <a:srgbClr val="1F497C"/>
              </a:solidFill>
              <a:latin typeface="Calibri"/>
              <a:cs typeface="Calibri"/>
            </a:endParaRPr>
          </a:p>
          <a:p>
            <a:pPr marL="12700">
              <a:lnSpc>
                <a:spcPct val="100000"/>
              </a:lnSpc>
              <a:spcBef>
                <a:spcPts val="100"/>
              </a:spcBef>
            </a:pPr>
            <a:r>
              <a:rPr lang="es-419" sz="2500" b="1" spc="-5" dirty="0">
                <a:solidFill>
                  <a:srgbClr val="1F497C"/>
                </a:solidFill>
                <a:latin typeface="Calibri"/>
                <a:cs typeface="Calibri"/>
              </a:rPr>
              <a:t>Ejemplo:</a:t>
            </a:r>
            <a:r>
              <a:rPr lang="es-419" sz="2500" spc="-5" dirty="0">
                <a:solidFill>
                  <a:srgbClr val="1F497C"/>
                </a:solidFill>
                <a:latin typeface="Calibri"/>
                <a:cs typeface="Calibri"/>
              </a:rPr>
              <a:t> La frecuencia de un disco de vinilo es de 33 revoluciones por minuto (RPM).</a:t>
            </a:r>
            <a:endParaRPr sz="2500" spc="-5" dirty="0">
              <a:solidFill>
                <a:srgbClr val="1F497C"/>
              </a:solidFill>
              <a:latin typeface="Calibri"/>
              <a:cs typeface="Calibri"/>
            </a:endParaRPr>
          </a:p>
        </p:txBody>
      </p:sp>
      <p:pic>
        <p:nvPicPr>
          <p:cNvPr id="1028" name="Picture 4" descr="De verdad suenan mejor los vinilos y los magnetófonos o es solo una moda  retro más?">
            <a:extLst>
              <a:ext uri="{FF2B5EF4-FFF2-40B4-BE49-F238E27FC236}">
                <a16:creationId xmlns:a16="http://schemas.microsoft.com/office/drawing/2014/main" id="{1FC71CF9-DBA8-4353-F2B8-9B612DC98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6707" y="4180396"/>
            <a:ext cx="3621142" cy="240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47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3F5D6CEB-1720-1F83-FC1A-DE383AFCA13C}"/>
              </a:ext>
            </a:extLst>
          </p:cNvPr>
          <p:cNvSpPr txBox="1">
            <a:spLocks/>
          </p:cNvSpPr>
          <p:nvPr/>
        </p:nvSpPr>
        <p:spPr>
          <a:xfrm>
            <a:off x="961698" y="781004"/>
            <a:ext cx="7662040"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s-PE" sz="4000" b="1" spc="-10" dirty="0">
                <a:solidFill>
                  <a:srgbClr val="0070C0"/>
                </a:solidFill>
                <a:cs typeface="Calibri"/>
              </a:rPr>
              <a:t>Relación entre Periodo y </a:t>
            </a:r>
            <a:r>
              <a:rPr lang="es-PE" sz="4000" b="1" spc="-10" dirty="0">
                <a:solidFill>
                  <a:srgbClr val="0070C0"/>
                </a:solidFill>
                <a:latin typeface="Calibri"/>
                <a:cs typeface="Calibri"/>
              </a:rPr>
              <a:t>Frecuencia</a:t>
            </a:r>
            <a:r>
              <a:rPr lang="es-PE" sz="4000" b="1" spc="5" dirty="0">
                <a:solidFill>
                  <a:srgbClr val="0070C0"/>
                </a:solidFill>
                <a:latin typeface="Calibri"/>
                <a:cs typeface="Calibri"/>
              </a:rPr>
              <a:t> </a:t>
            </a:r>
            <a:endParaRPr lang="es-PE" sz="4000" b="1" dirty="0">
              <a:solidFill>
                <a:srgbClr val="0070C0"/>
              </a:solidFill>
              <a:latin typeface="Calibri"/>
              <a:cs typeface="Calibri"/>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DE9FDAC4-66D2-83C9-F9C2-B36FD56F3EFB}"/>
                  </a:ext>
                </a:extLst>
              </p:cNvPr>
              <p:cNvSpPr txBox="1"/>
              <p:nvPr/>
            </p:nvSpPr>
            <p:spPr>
              <a:xfrm>
                <a:off x="1068114" y="1969981"/>
                <a:ext cx="1846275" cy="553998"/>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3600" b="0" i="1" smtClean="0">
                          <a:latin typeface="Cambria Math" panose="02040503050406030204" pitchFamily="18" charset="0"/>
                        </a:rPr>
                        <m:t>𝑓</m:t>
                      </m:r>
                      <m:r>
                        <a:rPr lang="es-419" sz="3600" b="0" i="1" smtClean="0">
                          <a:latin typeface="Cambria Math" panose="02040503050406030204" pitchFamily="18" charset="0"/>
                          <a:ea typeface="Cambria Math" panose="02040503050406030204" pitchFamily="18" charset="0"/>
                        </a:rPr>
                        <m:t>∙</m:t>
                      </m:r>
                      <m:r>
                        <a:rPr lang="es-419" sz="3600" b="0" i="1" smtClean="0">
                          <a:latin typeface="Cambria Math" panose="02040503050406030204" pitchFamily="18" charset="0"/>
                        </a:rPr>
                        <m:t>𝑇</m:t>
                      </m:r>
                      <m:r>
                        <a:rPr lang="es-419" sz="3600" b="0" i="1" smtClean="0">
                          <a:latin typeface="Cambria Math" panose="02040503050406030204" pitchFamily="18" charset="0"/>
                        </a:rPr>
                        <m:t>=1</m:t>
                      </m:r>
                    </m:oMath>
                  </m:oMathPara>
                </a14:m>
                <a:endParaRPr lang="es-PE" sz="3600" dirty="0"/>
              </a:p>
            </p:txBody>
          </p:sp>
        </mc:Choice>
        <mc:Fallback xmlns="">
          <p:sp>
            <p:nvSpPr>
              <p:cNvPr id="3" name="CuadroTexto 2">
                <a:extLst>
                  <a:ext uri="{FF2B5EF4-FFF2-40B4-BE49-F238E27FC236}">
                    <a16:creationId xmlns:a16="http://schemas.microsoft.com/office/drawing/2014/main" id="{DE9FDAC4-66D2-83C9-F9C2-B36FD56F3EFB}"/>
                  </a:ext>
                </a:extLst>
              </p:cNvPr>
              <p:cNvSpPr txBox="1">
                <a:spLocks noRot="1" noChangeAspect="1" noMove="1" noResize="1" noEditPoints="1" noAdjustHandles="1" noChangeArrowheads="1" noChangeShapeType="1" noTextEdit="1"/>
              </p:cNvSpPr>
              <p:nvPr/>
            </p:nvSpPr>
            <p:spPr>
              <a:xfrm>
                <a:off x="1068114" y="1969981"/>
                <a:ext cx="1846275" cy="553998"/>
              </a:xfrm>
              <a:prstGeom prst="rect">
                <a:avLst/>
              </a:prstGeom>
              <a:blipFill>
                <a:blip r:embed="rId2"/>
                <a:stretch>
                  <a:fillRect/>
                </a:stretch>
              </a:blipFill>
            </p:spPr>
            <p:txBody>
              <a:bodyPr/>
              <a:lstStyle/>
              <a:p>
                <a:r>
                  <a:rPr lang="es-PE">
                    <a:noFill/>
                  </a:rPr>
                  <a:t> </a:t>
                </a:r>
              </a:p>
            </p:txBody>
          </p:sp>
        </mc:Fallback>
      </mc:AlternateContent>
      <p:sp>
        <p:nvSpPr>
          <p:cNvPr id="5" name="CuadroTexto 4">
            <a:extLst>
              <a:ext uri="{FF2B5EF4-FFF2-40B4-BE49-F238E27FC236}">
                <a16:creationId xmlns:a16="http://schemas.microsoft.com/office/drawing/2014/main" id="{27DB500F-C49B-A194-BA67-D9550B453D7B}"/>
              </a:ext>
            </a:extLst>
          </p:cNvPr>
          <p:cNvSpPr txBox="1"/>
          <p:nvPr/>
        </p:nvSpPr>
        <p:spPr>
          <a:xfrm>
            <a:off x="3300906" y="1960547"/>
            <a:ext cx="1278977" cy="461665"/>
          </a:xfrm>
          <a:prstGeom prst="rect">
            <a:avLst/>
          </a:prstGeom>
          <a:noFill/>
        </p:spPr>
        <p:txBody>
          <a:bodyPr wrap="square">
            <a:spAutoFit/>
          </a:bodyPr>
          <a:lstStyle/>
          <a:p>
            <a:r>
              <a:rPr lang="es-419" sz="2400" b="1" spc="-5" dirty="0">
                <a:solidFill>
                  <a:srgbClr val="1F497C"/>
                </a:solidFill>
                <a:latin typeface="Calibri"/>
                <a:cs typeface="Calibri"/>
              </a:rPr>
              <a:t>es decir: </a:t>
            </a:r>
            <a:endParaRPr lang="es-PE" sz="2400" b="1"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907E9E9C-66E6-5BEC-A175-7476C3BABBD3}"/>
                  </a:ext>
                </a:extLst>
              </p:cNvPr>
              <p:cNvSpPr txBox="1"/>
              <p:nvPr/>
            </p:nvSpPr>
            <p:spPr>
              <a:xfrm>
                <a:off x="5033141" y="1740959"/>
                <a:ext cx="1256370" cy="1037143"/>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3600" b="0" i="1" smtClean="0">
                          <a:latin typeface="Cambria Math" panose="02040503050406030204" pitchFamily="18" charset="0"/>
                        </a:rPr>
                        <m:t>𝑓</m:t>
                      </m:r>
                      <m:r>
                        <a:rPr lang="es-419" sz="3600" b="0" i="1" smtClean="0">
                          <a:latin typeface="Cambria Math" panose="02040503050406030204" pitchFamily="18" charset="0"/>
                        </a:rPr>
                        <m:t>=</m:t>
                      </m:r>
                      <m:f>
                        <m:fPr>
                          <m:ctrlPr>
                            <a:rPr lang="es-419" sz="3600" b="0" i="1" smtClean="0">
                              <a:latin typeface="Cambria Math" panose="02040503050406030204" pitchFamily="18" charset="0"/>
                            </a:rPr>
                          </m:ctrlPr>
                        </m:fPr>
                        <m:num>
                          <m:r>
                            <a:rPr lang="es-419" sz="3600" b="0" i="1" smtClean="0">
                              <a:latin typeface="Cambria Math" panose="02040503050406030204" pitchFamily="18" charset="0"/>
                            </a:rPr>
                            <m:t>1</m:t>
                          </m:r>
                        </m:num>
                        <m:den>
                          <m:r>
                            <a:rPr lang="es-419" sz="3600" i="1">
                              <a:latin typeface="Cambria Math" panose="02040503050406030204" pitchFamily="18" charset="0"/>
                            </a:rPr>
                            <m:t>𝑇</m:t>
                          </m:r>
                        </m:den>
                      </m:f>
                    </m:oMath>
                  </m:oMathPara>
                </a14:m>
                <a:endParaRPr lang="es-PE" sz="3600" dirty="0"/>
              </a:p>
            </p:txBody>
          </p:sp>
        </mc:Choice>
        <mc:Fallback xmlns="">
          <p:sp>
            <p:nvSpPr>
              <p:cNvPr id="6" name="CuadroTexto 5">
                <a:extLst>
                  <a:ext uri="{FF2B5EF4-FFF2-40B4-BE49-F238E27FC236}">
                    <a16:creationId xmlns:a16="http://schemas.microsoft.com/office/drawing/2014/main" id="{907E9E9C-66E6-5BEC-A175-7476C3BABBD3}"/>
                  </a:ext>
                </a:extLst>
              </p:cNvPr>
              <p:cNvSpPr txBox="1">
                <a:spLocks noRot="1" noChangeAspect="1" noMove="1" noResize="1" noEditPoints="1" noAdjustHandles="1" noChangeArrowheads="1" noChangeShapeType="1" noTextEdit="1"/>
              </p:cNvSpPr>
              <p:nvPr/>
            </p:nvSpPr>
            <p:spPr>
              <a:xfrm>
                <a:off x="5033141" y="1740959"/>
                <a:ext cx="1256370" cy="1037143"/>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3AAC8AB-4171-E765-FC70-A33AFEB3DAE3}"/>
                  </a:ext>
                </a:extLst>
              </p:cNvPr>
              <p:cNvSpPr txBox="1"/>
              <p:nvPr/>
            </p:nvSpPr>
            <p:spPr>
              <a:xfrm>
                <a:off x="7367368" y="1779242"/>
                <a:ext cx="1256370" cy="1137940"/>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3600" b="0" i="1" smtClean="0">
                          <a:latin typeface="Cambria Math" panose="02040503050406030204" pitchFamily="18" charset="0"/>
                        </a:rPr>
                        <m:t>𝑇</m:t>
                      </m:r>
                      <m:r>
                        <a:rPr lang="es-419" sz="3600" b="0" i="1" smtClean="0">
                          <a:latin typeface="Cambria Math" panose="02040503050406030204" pitchFamily="18" charset="0"/>
                        </a:rPr>
                        <m:t>=</m:t>
                      </m:r>
                      <m:f>
                        <m:fPr>
                          <m:ctrlPr>
                            <a:rPr lang="es-419" sz="3600" b="0" i="1" smtClean="0">
                              <a:latin typeface="Cambria Math" panose="02040503050406030204" pitchFamily="18" charset="0"/>
                            </a:rPr>
                          </m:ctrlPr>
                        </m:fPr>
                        <m:num>
                          <m:r>
                            <a:rPr lang="es-419" sz="3600" b="0" i="1" smtClean="0">
                              <a:latin typeface="Cambria Math" panose="02040503050406030204" pitchFamily="18" charset="0"/>
                            </a:rPr>
                            <m:t>1</m:t>
                          </m:r>
                        </m:num>
                        <m:den>
                          <m:r>
                            <a:rPr lang="es-419" sz="3600" b="0" i="1" smtClean="0">
                              <a:latin typeface="Cambria Math" panose="02040503050406030204" pitchFamily="18" charset="0"/>
                            </a:rPr>
                            <m:t>𝑓</m:t>
                          </m:r>
                        </m:den>
                      </m:f>
                    </m:oMath>
                  </m:oMathPara>
                </a14:m>
                <a:endParaRPr lang="es-PE" sz="3600" dirty="0"/>
              </a:p>
            </p:txBody>
          </p:sp>
        </mc:Choice>
        <mc:Fallback xmlns="">
          <p:sp>
            <p:nvSpPr>
              <p:cNvPr id="7" name="CuadroTexto 6">
                <a:extLst>
                  <a:ext uri="{FF2B5EF4-FFF2-40B4-BE49-F238E27FC236}">
                    <a16:creationId xmlns:a16="http://schemas.microsoft.com/office/drawing/2014/main" id="{73AAC8AB-4171-E765-FC70-A33AFEB3DAE3}"/>
                  </a:ext>
                </a:extLst>
              </p:cNvPr>
              <p:cNvSpPr txBox="1">
                <a:spLocks noRot="1" noChangeAspect="1" noMove="1" noResize="1" noEditPoints="1" noAdjustHandles="1" noChangeArrowheads="1" noChangeShapeType="1" noTextEdit="1"/>
              </p:cNvSpPr>
              <p:nvPr/>
            </p:nvSpPr>
            <p:spPr>
              <a:xfrm>
                <a:off x="7367368" y="1779242"/>
                <a:ext cx="1256370" cy="1137940"/>
              </a:xfrm>
              <a:prstGeom prst="rect">
                <a:avLst/>
              </a:prstGeom>
              <a:blipFill>
                <a:blip r:embed="rId4"/>
                <a:stretch>
                  <a:fillRect/>
                </a:stretch>
              </a:blipFill>
            </p:spPr>
            <p:txBody>
              <a:bodyPr/>
              <a:lstStyle/>
              <a:p>
                <a:r>
                  <a:rPr lang="es-PE">
                    <a:noFill/>
                  </a:rPr>
                  <a:t> </a:t>
                </a:r>
              </a:p>
            </p:txBody>
          </p:sp>
        </mc:Fallback>
      </mc:AlternateContent>
      <p:sp>
        <p:nvSpPr>
          <p:cNvPr id="8" name="CuadroTexto 7">
            <a:extLst>
              <a:ext uri="{FF2B5EF4-FFF2-40B4-BE49-F238E27FC236}">
                <a16:creationId xmlns:a16="http://schemas.microsoft.com/office/drawing/2014/main" id="{F89A6D9E-79B3-1546-7477-E5089AD176D8}"/>
              </a:ext>
            </a:extLst>
          </p:cNvPr>
          <p:cNvSpPr txBox="1"/>
          <p:nvPr/>
        </p:nvSpPr>
        <p:spPr>
          <a:xfrm>
            <a:off x="6554239" y="1960547"/>
            <a:ext cx="377059" cy="461665"/>
          </a:xfrm>
          <a:prstGeom prst="rect">
            <a:avLst/>
          </a:prstGeom>
          <a:noFill/>
        </p:spPr>
        <p:txBody>
          <a:bodyPr wrap="square">
            <a:spAutoFit/>
          </a:bodyPr>
          <a:lstStyle/>
          <a:p>
            <a:r>
              <a:rPr lang="es-419" sz="2400" b="1" spc="-5" dirty="0">
                <a:solidFill>
                  <a:srgbClr val="1F497C"/>
                </a:solidFill>
                <a:latin typeface="Calibri"/>
                <a:cs typeface="Calibri"/>
              </a:rPr>
              <a:t>o</a:t>
            </a:r>
            <a:r>
              <a:rPr lang="es-419" sz="2400" spc="-5" dirty="0">
                <a:solidFill>
                  <a:srgbClr val="1F497C"/>
                </a:solidFill>
                <a:latin typeface="Calibri"/>
                <a:cs typeface="Calibri"/>
              </a:rPr>
              <a:t> </a:t>
            </a:r>
            <a:endParaRPr lang="es-PE" sz="2400" dirty="0"/>
          </a:p>
        </p:txBody>
      </p:sp>
      <p:grpSp>
        <p:nvGrpSpPr>
          <p:cNvPr id="17" name="Grupo 16">
            <a:extLst>
              <a:ext uri="{FF2B5EF4-FFF2-40B4-BE49-F238E27FC236}">
                <a16:creationId xmlns:a16="http://schemas.microsoft.com/office/drawing/2014/main" id="{D3215D69-EE9B-D558-5784-EBDBE5510BBA}"/>
              </a:ext>
            </a:extLst>
          </p:cNvPr>
          <p:cNvGrpSpPr/>
          <p:nvPr/>
        </p:nvGrpSpPr>
        <p:grpSpPr>
          <a:xfrm>
            <a:off x="800775" y="3244334"/>
            <a:ext cx="6258171" cy="2940580"/>
            <a:chOff x="800775" y="3244334"/>
            <a:chExt cx="6258171" cy="2940580"/>
          </a:xfrm>
        </p:grpSpPr>
        <p:sp>
          <p:nvSpPr>
            <p:cNvPr id="10" name="CuadroTexto 9">
              <a:extLst>
                <a:ext uri="{FF2B5EF4-FFF2-40B4-BE49-F238E27FC236}">
                  <a16:creationId xmlns:a16="http://schemas.microsoft.com/office/drawing/2014/main" id="{CC1EFAE3-8C1D-E58B-2B8E-E1256F225E43}"/>
                </a:ext>
              </a:extLst>
            </p:cNvPr>
            <p:cNvSpPr txBox="1"/>
            <p:nvPr/>
          </p:nvSpPr>
          <p:spPr>
            <a:xfrm>
              <a:off x="877379" y="3244334"/>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1:</a:t>
              </a:r>
              <a:endParaRPr lang="es-PE" sz="2800" b="1" dirty="0">
                <a:solidFill>
                  <a:srgbClr val="C00000"/>
                </a:solidFill>
              </a:endParaRPr>
            </a:p>
          </p:txBody>
        </p:sp>
        <p:sp>
          <p:nvSpPr>
            <p:cNvPr id="12" name="CuadroTexto 11">
              <a:extLst>
                <a:ext uri="{FF2B5EF4-FFF2-40B4-BE49-F238E27FC236}">
                  <a16:creationId xmlns:a16="http://schemas.microsoft.com/office/drawing/2014/main" id="{F38CA58A-2CCA-DABA-F2CB-5CFD296E06B1}"/>
                </a:ext>
              </a:extLst>
            </p:cNvPr>
            <p:cNvSpPr txBox="1"/>
            <p:nvPr/>
          </p:nvSpPr>
          <p:spPr>
            <a:xfrm>
              <a:off x="961698" y="3789458"/>
              <a:ext cx="6097248" cy="830997"/>
            </a:xfrm>
            <a:prstGeom prst="rect">
              <a:avLst/>
            </a:prstGeom>
            <a:noFill/>
          </p:spPr>
          <p:txBody>
            <a:bodyPr wrap="square">
              <a:spAutoFit/>
            </a:bodyPr>
            <a:lstStyle/>
            <a:p>
              <a:r>
                <a:rPr lang="es-419" sz="2400" spc="-5" dirty="0">
                  <a:solidFill>
                    <a:srgbClr val="1F497C"/>
                  </a:solidFill>
                  <a:latin typeface="Calibri"/>
                  <a:cs typeface="Calibri"/>
                </a:rPr>
                <a:t>Las aspas de un molino giran con un periodo de medio segundo, hallar su frecuencia.</a:t>
              </a:r>
              <a:endParaRPr lang="es-PE" sz="2400" dirty="0"/>
            </a:p>
          </p:txBody>
        </p:sp>
        <p:sp>
          <p:nvSpPr>
            <p:cNvPr id="13" name="CuadroTexto 12">
              <a:extLst>
                <a:ext uri="{FF2B5EF4-FFF2-40B4-BE49-F238E27FC236}">
                  <a16:creationId xmlns:a16="http://schemas.microsoft.com/office/drawing/2014/main" id="{11F47A1A-43AD-E634-C40A-579721FC55EE}"/>
                </a:ext>
              </a:extLst>
            </p:cNvPr>
            <p:cNvSpPr txBox="1"/>
            <p:nvPr/>
          </p:nvSpPr>
          <p:spPr>
            <a:xfrm>
              <a:off x="961698" y="4778910"/>
              <a:ext cx="1846275" cy="523220"/>
            </a:xfrm>
            <a:prstGeom prst="rect">
              <a:avLst/>
            </a:prstGeom>
            <a:noFill/>
          </p:spPr>
          <p:txBody>
            <a:bodyPr wrap="square">
              <a:spAutoFit/>
            </a:bodyPr>
            <a:lstStyle/>
            <a:p>
              <a:r>
                <a:rPr lang="es-PE" altLang="es-PE" sz="2800" dirty="0">
                  <a:solidFill>
                    <a:srgbClr val="0070C0"/>
                  </a:solidFill>
                  <a:cs typeface="Arial" panose="020B0604020202020204" pitchFamily="34" charset="0"/>
                </a:rPr>
                <a:t>Solución:</a:t>
              </a:r>
              <a:endParaRPr lang="es-PE" sz="2800" dirty="0">
                <a:solidFill>
                  <a:srgbClr val="0070C0"/>
                </a:solidFill>
              </a:endParaRPr>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4923ED3F-6366-2936-035E-A429332A8869}"/>
                    </a:ext>
                  </a:extLst>
                </p:cNvPr>
                <p:cNvSpPr txBox="1"/>
                <p:nvPr/>
              </p:nvSpPr>
              <p:spPr>
                <a:xfrm>
                  <a:off x="800775" y="5283129"/>
                  <a:ext cx="4543219" cy="9017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𝑓</m:t>
                        </m:r>
                        <m:r>
                          <a:rPr lang="es-419" sz="2800" b="0" i="1" smtClean="0">
                            <a:latin typeface="Cambria Math" panose="02040503050406030204" pitchFamily="18" charset="0"/>
                          </a:rPr>
                          <m:t>=</m:t>
                        </m:r>
                        <m:f>
                          <m:fPr>
                            <m:ctrlPr>
                              <a:rPr lang="es-419" sz="2800" b="0" i="1" smtClean="0">
                                <a:latin typeface="Cambria Math" panose="02040503050406030204" pitchFamily="18" charset="0"/>
                              </a:rPr>
                            </m:ctrlPr>
                          </m:fPr>
                          <m:num>
                            <m:r>
                              <a:rPr lang="es-419" sz="2800" b="0" i="1" smtClean="0">
                                <a:latin typeface="Cambria Math" panose="02040503050406030204" pitchFamily="18" charset="0"/>
                              </a:rPr>
                              <m:t>1</m:t>
                            </m:r>
                          </m:num>
                          <m:den>
                            <m:r>
                              <a:rPr lang="es-419" sz="2800" i="1">
                                <a:latin typeface="Cambria Math" panose="02040503050406030204" pitchFamily="18" charset="0"/>
                              </a:rPr>
                              <m:t>𝑇</m:t>
                            </m:r>
                          </m:den>
                        </m:f>
                        <m:r>
                          <a:rPr lang="es-419" sz="2800" b="0" i="0" smtClean="0">
                            <a:latin typeface="Cambria Math" panose="02040503050406030204" pitchFamily="18" charset="0"/>
                          </a:rPr>
                          <m:t>=</m:t>
                        </m:r>
                        <m:f>
                          <m:fPr>
                            <m:ctrlPr>
                              <a:rPr lang="es-419" sz="2800" i="1">
                                <a:latin typeface="Cambria Math" panose="02040503050406030204" pitchFamily="18" charset="0"/>
                              </a:rPr>
                            </m:ctrlPr>
                          </m:fPr>
                          <m:num>
                            <m:r>
                              <a:rPr lang="es-419" sz="2800" i="1">
                                <a:latin typeface="Cambria Math" panose="02040503050406030204" pitchFamily="18" charset="0"/>
                              </a:rPr>
                              <m:t>1</m:t>
                            </m:r>
                          </m:num>
                          <m:den>
                            <m:r>
                              <a:rPr lang="es-419" sz="2800" b="0" i="1" smtClean="0">
                                <a:latin typeface="Cambria Math" panose="02040503050406030204" pitchFamily="18" charset="0"/>
                              </a:rPr>
                              <m:t>0.5 </m:t>
                            </m:r>
                            <m:r>
                              <a:rPr lang="es-419" sz="2800" b="0" i="1" smtClean="0">
                                <a:latin typeface="Cambria Math" panose="02040503050406030204" pitchFamily="18" charset="0"/>
                              </a:rPr>
                              <m:t>𝑠</m:t>
                            </m:r>
                          </m:den>
                        </m:f>
                        <m:r>
                          <a:rPr lang="es-419" sz="2800" b="0" i="1" smtClean="0">
                            <a:latin typeface="Cambria Math" panose="02040503050406030204" pitchFamily="18" charset="0"/>
                          </a:rPr>
                          <m:t>=</m:t>
                        </m:r>
                        <m:r>
                          <a:rPr lang="es-419" sz="2800" b="1" i="1" smtClean="0">
                            <a:latin typeface="Cambria Math" panose="02040503050406030204" pitchFamily="18" charset="0"/>
                          </a:rPr>
                          <m:t>𝟐</m:t>
                        </m:r>
                        <m:r>
                          <a:rPr lang="es-419" sz="2800" b="1" i="1" smtClean="0">
                            <a:latin typeface="Cambria Math" panose="02040503050406030204" pitchFamily="18" charset="0"/>
                          </a:rPr>
                          <m:t> </m:t>
                        </m:r>
                        <m:f>
                          <m:fPr>
                            <m:type m:val="skw"/>
                            <m:ctrlPr>
                              <a:rPr lang="es-419" sz="2800" b="1" i="1" smtClean="0">
                                <a:latin typeface="Cambria Math" panose="02040503050406030204" pitchFamily="18" charset="0"/>
                              </a:rPr>
                            </m:ctrlPr>
                          </m:fPr>
                          <m:num>
                            <m:r>
                              <a:rPr lang="es-419" sz="2800" b="1" i="0" smtClean="0">
                                <a:latin typeface="Cambria Math" panose="02040503050406030204" pitchFamily="18" charset="0"/>
                              </a:rPr>
                              <m:t>𝐜𝐢𝐜𝐥𝐨𝐬</m:t>
                            </m:r>
                          </m:num>
                          <m:den>
                            <m:r>
                              <a:rPr lang="es-419" sz="2800" b="1" i="1" smtClean="0">
                                <a:latin typeface="Cambria Math" panose="02040503050406030204" pitchFamily="18" charset="0"/>
                              </a:rPr>
                              <m:t>𝒔</m:t>
                            </m:r>
                          </m:den>
                        </m:f>
                      </m:oMath>
                    </m:oMathPara>
                  </a14:m>
                  <a:endParaRPr lang="es-PE" sz="2800" b="1" dirty="0"/>
                </a:p>
              </p:txBody>
            </p:sp>
          </mc:Choice>
          <mc:Fallback xmlns="">
            <p:sp>
              <p:nvSpPr>
                <p:cNvPr id="16" name="CuadroTexto 15">
                  <a:extLst>
                    <a:ext uri="{FF2B5EF4-FFF2-40B4-BE49-F238E27FC236}">
                      <a16:creationId xmlns:a16="http://schemas.microsoft.com/office/drawing/2014/main" id="{4923ED3F-6366-2936-035E-A429332A8869}"/>
                    </a:ext>
                  </a:extLst>
                </p:cNvPr>
                <p:cNvSpPr txBox="1">
                  <a:spLocks noRot="1" noChangeAspect="1" noMove="1" noResize="1" noEditPoints="1" noAdjustHandles="1" noChangeArrowheads="1" noChangeShapeType="1" noTextEdit="1"/>
                </p:cNvSpPr>
                <p:nvPr/>
              </p:nvSpPr>
              <p:spPr>
                <a:xfrm>
                  <a:off x="800775" y="5283129"/>
                  <a:ext cx="4543219" cy="901785"/>
                </a:xfrm>
                <a:prstGeom prst="rect">
                  <a:avLst/>
                </a:prstGeom>
                <a:blipFill>
                  <a:blip r:embed="rId5"/>
                  <a:stretch>
                    <a:fillRect/>
                  </a:stretch>
                </a:blipFill>
              </p:spPr>
              <p:txBody>
                <a:bodyPr/>
                <a:lstStyle/>
                <a:p>
                  <a:r>
                    <a:rPr lang="es-PE">
                      <a:noFill/>
                    </a:rPr>
                    <a:t> </a:t>
                  </a:r>
                </a:p>
              </p:txBody>
            </p:sp>
          </mc:Fallback>
        </mc:AlternateContent>
      </p:grpSp>
      <p:pic>
        <p:nvPicPr>
          <p:cNvPr id="3074" name="Picture 2" descr="Molino de viento. Artículo de la Enciclopedia.">
            <a:extLst>
              <a:ext uri="{FF2B5EF4-FFF2-40B4-BE49-F238E27FC236}">
                <a16:creationId xmlns:a16="http://schemas.microsoft.com/office/drawing/2014/main" id="{798D994C-E0BC-82F5-D556-9016852BA2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8498" y="3830982"/>
            <a:ext cx="1933328" cy="258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9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AEB2552-C46E-966E-1266-262714836DE8}"/>
              </a:ext>
            </a:extLst>
          </p:cNvPr>
          <p:cNvGrpSpPr/>
          <p:nvPr/>
        </p:nvGrpSpPr>
        <p:grpSpPr>
          <a:xfrm>
            <a:off x="480140" y="1641338"/>
            <a:ext cx="6258171" cy="3088249"/>
            <a:chOff x="877379" y="1381064"/>
            <a:chExt cx="6258171" cy="3088249"/>
          </a:xfrm>
        </p:grpSpPr>
        <p:sp>
          <p:nvSpPr>
            <p:cNvPr id="2" name="CuadroTexto 1">
              <a:extLst>
                <a:ext uri="{FF2B5EF4-FFF2-40B4-BE49-F238E27FC236}">
                  <a16:creationId xmlns:a16="http://schemas.microsoft.com/office/drawing/2014/main" id="{F3514B4D-86F1-1518-32C0-64A12C3DF90A}"/>
                </a:ext>
              </a:extLst>
            </p:cNvPr>
            <p:cNvSpPr txBox="1"/>
            <p:nvPr/>
          </p:nvSpPr>
          <p:spPr>
            <a:xfrm>
              <a:off x="953983" y="1381064"/>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2:</a:t>
              </a:r>
              <a:endParaRPr lang="es-PE" sz="2800" b="1" dirty="0">
                <a:solidFill>
                  <a:srgbClr val="C00000"/>
                </a:solidFill>
              </a:endParaRPr>
            </a:p>
          </p:txBody>
        </p:sp>
        <p:sp>
          <p:nvSpPr>
            <p:cNvPr id="3" name="CuadroTexto 2">
              <a:extLst>
                <a:ext uri="{FF2B5EF4-FFF2-40B4-BE49-F238E27FC236}">
                  <a16:creationId xmlns:a16="http://schemas.microsoft.com/office/drawing/2014/main" id="{D4BC5D7D-3DF6-1CCE-1ACF-1192437F7ED8}"/>
                </a:ext>
              </a:extLst>
            </p:cNvPr>
            <p:cNvSpPr txBox="1"/>
            <p:nvPr/>
          </p:nvSpPr>
          <p:spPr>
            <a:xfrm>
              <a:off x="1038302" y="1926188"/>
              <a:ext cx="6097248" cy="830997"/>
            </a:xfrm>
            <a:prstGeom prst="rect">
              <a:avLst/>
            </a:prstGeom>
            <a:noFill/>
          </p:spPr>
          <p:txBody>
            <a:bodyPr wrap="square">
              <a:spAutoFit/>
            </a:bodyPr>
            <a:lstStyle/>
            <a:p>
              <a:r>
                <a:rPr lang="es-419" sz="2400" spc="-5" dirty="0">
                  <a:solidFill>
                    <a:srgbClr val="1F497C"/>
                  </a:solidFill>
                  <a:latin typeface="Calibri"/>
                  <a:cs typeface="Calibri"/>
                </a:rPr>
                <a:t>La rueda de una bicicleta gira a 5 revoluciones por segundo, hallar su periodo.</a:t>
              </a:r>
              <a:endParaRPr lang="es-PE" sz="2400" dirty="0"/>
            </a:p>
          </p:txBody>
        </p:sp>
        <p:sp>
          <p:nvSpPr>
            <p:cNvPr id="4" name="CuadroTexto 3">
              <a:extLst>
                <a:ext uri="{FF2B5EF4-FFF2-40B4-BE49-F238E27FC236}">
                  <a16:creationId xmlns:a16="http://schemas.microsoft.com/office/drawing/2014/main" id="{98DE2A8C-832A-2E48-4CE5-CEFB55297816}"/>
                </a:ext>
              </a:extLst>
            </p:cNvPr>
            <p:cNvSpPr txBox="1"/>
            <p:nvPr/>
          </p:nvSpPr>
          <p:spPr>
            <a:xfrm>
              <a:off x="1038302" y="2915640"/>
              <a:ext cx="1846275" cy="523220"/>
            </a:xfrm>
            <a:prstGeom prst="rect">
              <a:avLst/>
            </a:prstGeom>
            <a:noFill/>
          </p:spPr>
          <p:txBody>
            <a:bodyPr wrap="square">
              <a:spAutoFit/>
            </a:bodyPr>
            <a:lstStyle/>
            <a:p>
              <a:r>
                <a:rPr lang="es-PE" altLang="es-PE" sz="2800" dirty="0">
                  <a:solidFill>
                    <a:srgbClr val="0070C0"/>
                  </a:solidFill>
                  <a:cs typeface="Arial" panose="020B0604020202020204" pitchFamily="34" charset="0"/>
                </a:rPr>
                <a:t>Solución:</a:t>
              </a:r>
              <a:endParaRPr lang="es-PE" sz="2800" dirty="0">
                <a:solidFill>
                  <a:srgbClr val="0070C0"/>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DFF3D8B-C460-CD68-BC0A-62D92DB8A0CB}"/>
                    </a:ext>
                  </a:extLst>
                </p:cNvPr>
                <p:cNvSpPr txBox="1"/>
                <p:nvPr/>
              </p:nvSpPr>
              <p:spPr>
                <a:xfrm>
                  <a:off x="877379" y="3419859"/>
                  <a:ext cx="4543219" cy="1049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𝑇</m:t>
                        </m:r>
                        <m:r>
                          <a:rPr lang="es-419" sz="2800" b="0" i="1" smtClean="0">
                            <a:latin typeface="Cambria Math" panose="02040503050406030204" pitchFamily="18" charset="0"/>
                          </a:rPr>
                          <m:t>=</m:t>
                        </m:r>
                        <m:f>
                          <m:fPr>
                            <m:ctrlPr>
                              <a:rPr lang="es-419" sz="2800" b="0" i="1" smtClean="0">
                                <a:latin typeface="Cambria Math" panose="02040503050406030204" pitchFamily="18" charset="0"/>
                              </a:rPr>
                            </m:ctrlPr>
                          </m:fPr>
                          <m:num>
                            <m:r>
                              <a:rPr lang="es-419" sz="2800" b="0" i="1" smtClean="0">
                                <a:latin typeface="Cambria Math" panose="02040503050406030204" pitchFamily="18" charset="0"/>
                              </a:rPr>
                              <m:t>1</m:t>
                            </m:r>
                          </m:num>
                          <m:den>
                            <m:r>
                              <a:rPr lang="es-419" sz="2800" b="0" i="1" smtClean="0">
                                <a:latin typeface="Cambria Math" panose="02040503050406030204" pitchFamily="18" charset="0"/>
                              </a:rPr>
                              <m:t>𝑓</m:t>
                            </m:r>
                          </m:den>
                        </m:f>
                        <m:r>
                          <a:rPr lang="es-419" sz="2800" b="0" i="0" smtClean="0">
                            <a:latin typeface="Cambria Math" panose="02040503050406030204" pitchFamily="18" charset="0"/>
                          </a:rPr>
                          <m:t>=</m:t>
                        </m:r>
                        <m:f>
                          <m:fPr>
                            <m:ctrlPr>
                              <a:rPr lang="es-419" sz="2800" i="1">
                                <a:latin typeface="Cambria Math" panose="02040503050406030204" pitchFamily="18" charset="0"/>
                              </a:rPr>
                            </m:ctrlPr>
                          </m:fPr>
                          <m:num>
                            <m:r>
                              <a:rPr lang="es-419" sz="2800" i="1">
                                <a:latin typeface="Cambria Math" panose="02040503050406030204" pitchFamily="18" charset="0"/>
                              </a:rPr>
                              <m:t>1</m:t>
                            </m:r>
                          </m:num>
                          <m:den>
                            <m:r>
                              <a:rPr lang="es-419" sz="2800" b="0" i="1" smtClean="0">
                                <a:latin typeface="Cambria Math" panose="02040503050406030204" pitchFamily="18" charset="0"/>
                              </a:rPr>
                              <m:t>5</m:t>
                            </m:r>
                            <m:f>
                              <m:fPr>
                                <m:type m:val="skw"/>
                                <m:ctrlPr>
                                  <a:rPr lang="es-419" sz="2800" b="0" i="1" smtClean="0">
                                    <a:latin typeface="Cambria Math" panose="02040503050406030204" pitchFamily="18" charset="0"/>
                                  </a:rPr>
                                </m:ctrlPr>
                              </m:fPr>
                              <m:num>
                                <m:r>
                                  <a:rPr lang="es-419" sz="2800" b="0" i="1" smtClean="0">
                                    <a:latin typeface="Cambria Math" panose="02040503050406030204" pitchFamily="18" charset="0"/>
                                  </a:rPr>
                                  <m:t>𝑐𝑖𝑐</m:t>
                                </m:r>
                              </m:num>
                              <m:den>
                                <m:r>
                                  <a:rPr lang="es-419" sz="2800" b="0" i="1" smtClean="0">
                                    <a:latin typeface="Cambria Math" panose="02040503050406030204" pitchFamily="18" charset="0"/>
                                  </a:rPr>
                                  <m:t>𝑠</m:t>
                                </m:r>
                              </m:den>
                            </m:f>
                            <m:r>
                              <a:rPr lang="es-419" sz="2800" b="0" i="1" smtClean="0">
                                <a:latin typeface="Cambria Math" panose="02040503050406030204" pitchFamily="18" charset="0"/>
                              </a:rPr>
                              <m:t> </m:t>
                            </m:r>
                          </m:den>
                        </m:f>
                        <m:r>
                          <a:rPr lang="es-419" sz="2800" b="0" i="1" smtClean="0">
                            <a:latin typeface="Cambria Math" panose="02040503050406030204" pitchFamily="18" charset="0"/>
                          </a:rPr>
                          <m:t>=</m:t>
                        </m:r>
                        <m:r>
                          <a:rPr lang="es-419" sz="2800" b="1" i="1" smtClean="0">
                            <a:latin typeface="Cambria Math" panose="02040503050406030204" pitchFamily="18" charset="0"/>
                          </a:rPr>
                          <m:t>𝟎</m:t>
                        </m:r>
                        <m:r>
                          <a:rPr lang="es-419" sz="2800" b="1" i="1" smtClean="0">
                            <a:latin typeface="Cambria Math" panose="02040503050406030204" pitchFamily="18" charset="0"/>
                          </a:rPr>
                          <m:t>.</m:t>
                        </m:r>
                        <m:r>
                          <a:rPr lang="es-419" sz="2800" b="1" i="1" smtClean="0">
                            <a:latin typeface="Cambria Math" panose="02040503050406030204" pitchFamily="18" charset="0"/>
                          </a:rPr>
                          <m:t>𝟐</m:t>
                        </m:r>
                        <m:r>
                          <a:rPr lang="es-419" sz="2800" b="1" i="1" smtClean="0">
                            <a:latin typeface="Cambria Math" panose="02040503050406030204" pitchFamily="18" charset="0"/>
                          </a:rPr>
                          <m:t> </m:t>
                        </m:r>
                        <m:r>
                          <a:rPr lang="es-419" sz="2800" b="1" i="1" smtClean="0">
                            <a:latin typeface="Cambria Math" panose="02040503050406030204" pitchFamily="18" charset="0"/>
                          </a:rPr>
                          <m:t>𝒔</m:t>
                        </m:r>
                      </m:oMath>
                    </m:oMathPara>
                  </a14:m>
                  <a:endParaRPr lang="es-PE" sz="2800" b="1" dirty="0"/>
                </a:p>
              </p:txBody>
            </p:sp>
          </mc:Choice>
          <mc:Fallback xmlns="">
            <p:sp>
              <p:nvSpPr>
                <p:cNvPr id="5" name="CuadroTexto 4">
                  <a:extLst>
                    <a:ext uri="{FF2B5EF4-FFF2-40B4-BE49-F238E27FC236}">
                      <a16:creationId xmlns:a16="http://schemas.microsoft.com/office/drawing/2014/main" id="{3DFF3D8B-C460-CD68-BC0A-62D92DB8A0CB}"/>
                    </a:ext>
                  </a:extLst>
                </p:cNvPr>
                <p:cNvSpPr txBox="1">
                  <a:spLocks noRot="1" noChangeAspect="1" noMove="1" noResize="1" noEditPoints="1" noAdjustHandles="1" noChangeArrowheads="1" noChangeShapeType="1" noTextEdit="1"/>
                </p:cNvSpPr>
                <p:nvPr/>
              </p:nvSpPr>
              <p:spPr>
                <a:xfrm>
                  <a:off x="877379" y="3419859"/>
                  <a:ext cx="4543219" cy="1049454"/>
                </a:xfrm>
                <a:prstGeom prst="rect">
                  <a:avLst/>
                </a:prstGeom>
                <a:blipFill>
                  <a:blip r:embed="rId2"/>
                  <a:stretch>
                    <a:fillRect/>
                  </a:stretch>
                </a:blipFill>
              </p:spPr>
              <p:txBody>
                <a:bodyPr/>
                <a:lstStyle/>
                <a:p>
                  <a:r>
                    <a:rPr lang="es-PE">
                      <a:noFill/>
                    </a:rPr>
                    <a:t> </a:t>
                  </a:r>
                </a:p>
              </p:txBody>
            </p:sp>
          </mc:Fallback>
        </mc:AlternateContent>
      </p:grpSp>
      <p:pic>
        <p:nvPicPr>
          <p:cNvPr id="2050" name="Picture 2" descr="Motivos y consejos por los que hay que montar en bicicleta en la ciudad -  AS.com">
            <a:extLst>
              <a:ext uri="{FF2B5EF4-FFF2-40B4-BE49-F238E27FC236}">
                <a16:creationId xmlns:a16="http://schemas.microsoft.com/office/drawing/2014/main" id="{DF11CDA1-70C1-CDF1-72E6-E7A8E92D6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372" y="2829910"/>
            <a:ext cx="4854403" cy="273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0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835018F-8BDD-4D74-7091-3D56CF2C0A59}"/>
              </a:ext>
            </a:extLst>
          </p:cNvPr>
          <p:cNvSpPr txBox="1"/>
          <p:nvPr/>
        </p:nvSpPr>
        <p:spPr>
          <a:xfrm>
            <a:off x="953983" y="1381064"/>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3:</a:t>
            </a:r>
            <a:endParaRPr lang="es-PE" sz="2800" b="1" dirty="0">
              <a:solidFill>
                <a:srgbClr val="C00000"/>
              </a:solidFill>
            </a:endParaRPr>
          </a:p>
        </p:txBody>
      </p:sp>
      <p:sp>
        <p:nvSpPr>
          <p:cNvPr id="3" name="CuadroTexto 2">
            <a:extLst>
              <a:ext uri="{FF2B5EF4-FFF2-40B4-BE49-F238E27FC236}">
                <a16:creationId xmlns:a16="http://schemas.microsoft.com/office/drawing/2014/main" id="{0E3A6B40-FEFB-2714-B385-182C2B5310D4}"/>
              </a:ext>
            </a:extLst>
          </p:cNvPr>
          <p:cNvSpPr txBox="1"/>
          <p:nvPr/>
        </p:nvSpPr>
        <p:spPr>
          <a:xfrm>
            <a:off x="1038302" y="1904284"/>
            <a:ext cx="5744747" cy="1200329"/>
          </a:xfrm>
          <a:prstGeom prst="rect">
            <a:avLst/>
          </a:prstGeom>
          <a:noFill/>
        </p:spPr>
        <p:txBody>
          <a:bodyPr wrap="square">
            <a:spAutoFit/>
          </a:bodyPr>
          <a:lstStyle/>
          <a:p>
            <a:r>
              <a:rPr lang="es-419" sz="2400" spc="-5" dirty="0">
                <a:solidFill>
                  <a:srgbClr val="1F497C"/>
                </a:solidFill>
                <a:latin typeface="Calibri"/>
                <a:cs typeface="Calibri"/>
              </a:rPr>
              <a:t>Las aspas de un ventilador giran a 1440 RPM. Hallar su frecuencia en ciclos por segundo y su periodo.</a:t>
            </a:r>
            <a:endParaRPr lang="es-PE" sz="2400" dirty="0"/>
          </a:p>
        </p:txBody>
      </p:sp>
      <p:sp>
        <p:nvSpPr>
          <p:cNvPr id="4" name="CuadroTexto 3">
            <a:extLst>
              <a:ext uri="{FF2B5EF4-FFF2-40B4-BE49-F238E27FC236}">
                <a16:creationId xmlns:a16="http://schemas.microsoft.com/office/drawing/2014/main" id="{FE164EB2-BF54-8993-E62A-73B93F497964}"/>
              </a:ext>
            </a:extLst>
          </p:cNvPr>
          <p:cNvSpPr txBox="1"/>
          <p:nvPr/>
        </p:nvSpPr>
        <p:spPr>
          <a:xfrm>
            <a:off x="1038302" y="3246735"/>
            <a:ext cx="1846275" cy="523220"/>
          </a:xfrm>
          <a:prstGeom prst="rect">
            <a:avLst/>
          </a:prstGeom>
          <a:noFill/>
        </p:spPr>
        <p:txBody>
          <a:bodyPr wrap="square">
            <a:spAutoFit/>
          </a:bodyPr>
          <a:lstStyle/>
          <a:p>
            <a:r>
              <a:rPr lang="es-PE" altLang="es-PE" sz="2800" dirty="0">
                <a:solidFill>
                  <a:srgbClr val="0070C0"/>
                </a:solidFill>
                <a:cs typeface="Arial" panose="020B0604020202020204" pitchFamily="34" charset="0"/>
              </a:rPr>
              <a:t>Solución:</a:t>
            </a:r>
            <a:endParaRPr lang="es-PE" sz="2800" dirty="0">
              <a:solidFill>
                <a:srgbClr val="0070C0"/>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B22E981-F199-10C3-35A2-1AA4393E6D1B}"/>
                  </a:ext>
                </a:extLst>
              </p:cNvPr>
              <p:cNvSpPr txBox="1"/>
              <p:nvPr/>
            </p:nvSpPr>
            <p:spPr>
              <a:xfrm>
                <a:off x="585070" y="3912077"/>
                <a:ext cx="5455965" cy="910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𝑓</m:t>
                      </m:r>
                      <m:r>
                        <a:rPr lang="es-419" sz="2800" b="0" i="1" smtClean="0">
                          <a:latin typeface="Cambria Math" panose="02040503050406030204" pitchFamily="18" charset="0"/>
                        </a:rPr>
                        <m:t>=1440</m:t>
                      </m:r>
                      <m:f>
                        <m:fPr>
                          <m:ctrlPr>
                            <a:rPr lang="es-419" sz="2800" b="0" i="1" smtClean="0">
                              <a:latin typeface="Cambria Math" panose="02040503050406030204" pitchFamily="18" charset="0"/>
                            </a:rPr>
                          </m:ctrlPr>
                        </m:fPr>
                        <m:num>
                          <m:r>
                            <a:rPr lang="es-419" sz="2800" b="0" i="1" smtClean="0">
                              <a:latin typeface="Cambria Math" panose="02040503050406030204" pitchFamily="18" charset="0"/>
                            </a:rPr>
                            <m:t>𝑐𝑖𝑐𝑙𝑜𝑠</m:t>
                          </m:r>
                        </m:num>
                        <m:den>
                          <m:r>
                            <a:rPr lang="es-419" sz="2800" b="0" i="1" smtClean="0">
                              <a:latin typeface="Cambria Math" panose="02040503050406030204" pitchFamily="18" charset="0"/>
                            </a:rPr>
                            <m:t>60</m:t>
                          </m:r>
                          <m:r>
                            <a:rPr lang="es-419" sz="2800" b="0" i="1" smtClean="0">
                              <a:latin typeface="Cambria Math" panose="02040503050406030204" pitchFamily="18" charset="0"/>
                            </a:rPr>
                            <m:t>𝑠</m:t>
                          </m:r>
                        </m:den>
                      </m:f>
                      <m:r>
                        <a:rPr lang="es-419" sz="2800" b="0" i="0" smtClean="0">
                          <a:latin typeface="Cambria Math" panose="02040503050406030204" pitchFamily="18" charset="0"/>
                        </a:rPr>
                        <m:t>=</m:t>
                      </m:r>
                      <m:r>
                        <a:rPr lang="es-419" sz="2800" b="1" i="1" smtClean="0">
                          <a:latin typeface="Cambria Math" panose="02040503050406030204" pitchFamily="18" charset="0"/>
                        </a:rPr>
                        <m:t>𝟐𝟒</m:t>
                      </m:r>
                      <m:f>
                        <m:fPr>
                          <m:type m:val="skw"/>
                          <m:ctrlPr>
                            <a:rPr lang="es-419" sz="2800" b="1" i="1">
                              <a:latin typeface="Cambria Math" panose="02040503050406030204" pitchFamily="18" charset="0"/>
                            </a:rPr>
                          </m:ctrlPr>
                        </m:fPr>
                        <m:num>
                          <m:r>
                            <a:rPr lang="es-419" sz="2800" b="1" i="1" smtClean="0">
                              <a:latin typeface="Cambria Math" panose="02040503050406030204" pitchFamily="18" charset="0"/>
                            </a:rPr>
                            <m:t>𝒄𝒊𝒄</m:t>
                          </m:r>
                        </m:num>
                        <m:den>
                          <m:r>
                            <a:rPr lang="es-419" sz="2800" b="1" i="1">
                              <a:latin typeface="Cambria Math" panose="02040503050406030204" pitchFamily="18" charset="0"/>
                            </a:rPr>
                            <m:t>𝒔</m:t>
                          </m:r>
                        </m:den>
                      </m:f>
                    </m:oMath>
                  </m:oMathPara>
                </a14:m>
                <a:endParaRPr lang="es-PE" sz="2800" b="1" dirty="0"/>
              </a:p>
            </p:txBody>
          </p:sp>
        </mc:Choice>
        <mc:Fallback xmlns="">
          <p:sp>
            <p:nvSpPr>
              <p:cNvPr id="5" name="CuadroTexto 4">
                <a:extLst>
                  <a:ext uri="{FF2B5EF4-FFF2-40B4-BE49-F238E27FC236}">
                    <a16:creationId xmlns:a16="http://schemas.microsoft.com/office/drawing/2014/main" id="{CB22E981-F199-10C3-35A2-1AA4393E6D1B}"/>
                  </a:ext>
                </a:extLst>
              </p:cNvPr>
              <p:cNvSpPr txBox="1">
                <a:spLocks noRot="1" noChangeAspect="1" noMove="1" noResize="1" noEditPoints="1" noAdjustHandles="1" noChangeArrowheads="1" noChangeShapeType="1" noTextEdit="1"/>
              </p:cNvSpPr>
              <p:nvPr/>
            </p:nvSpPr>
            <p:spPr>
              <a:xfrm>
                <a:off x="585070" y="3912077"/>
                <a:ext cx="5455965" cy="910506"/>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DB2A29D-F5D5-7CA1-5C6C-4C9D89527A86}"/>
                  </a:ext>
                </a:extLst>
              </p:cNvPr>
              <p:cNvSpPr txBox="1"/>
              <p:nvPr/>
            </p:nvSpPr>
            <p:spPr>
              <a:xfrm>
                <a:off x="585069" y="5174794"/>
                <a:ext cx="5455965" cy="1049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𝑇</m:t>
                      </m:r>
                      <m:r>
                        <a:rPr lang="es-419" sz="2800" b="0" i="1" smtClean="0">
                          <a:latin typeface="Cambria Math" panose="02040503050406030204" pitchFamily="18" charset="0"/>
                        </a:rPr>
                        <m:t>=</m:t>
                      </m:r>
                      <m:f>
                        <m:fPr>
                          <m:ctrlPr>
                            <a:rPr lang="es-419" sz="2800" i="1">
                              <a:latin typeface="Cambria Math" panose="02040503050406030204" pitchFamily="18" charset="0"/>
                            </a:rPr>
                          </m:ctrlPr>
                        </m:fPr>
                        <m:num>
                          <m:r>
                            <a:rPr lang="es-419" sz="2800" i="1">
                              <a:latin typeface="Cambria Math" panose="02040503050406030204" pitchFamily="18" charset="0"/>
                            </a:rPr>
                            <m:t>1</m:t>
                          </m:r>
                        </m:num>
                        <m:den>
                          <m:r>
                            <a:rPr lang="es-419" sz="2800" b="0" i="1" smtClean="0">
                              <a:latin typeface="Cambria Math" panose="02040503050406030204" pitchFamily="18" charset="0"/>
                            </a:rPr>
                            <m:t>24</m:t>
                          </m:r>
                          <m:f>
                            <m:fPr>
                              <m:type m:val="skw"/>
                              <m:ctrlPr>
                                <a:rPr lang="es-419" sz="2800" i="1">
                                  <a:latin typeface="Cambria Math" panose="02040503050406030204" pitchFamily="18" charset="0"/>
                                </a:rPr>
                              </m:ctrlPr>
                            </m:fPr>
                            <m:num>
                              <m:r>
                                <a:rPr lang="es-419" sz="2800" i="1">
                                  <a:latin typeface="Cambria Math" panose="02040503050406030204" pitchFamily="18" charset="0"/>
                                </a:rPr>
                                <m:t>𝑐𝑖𝑐</m:t>
                              </m:r>
                            </m:num>
                            <m:den>
                              <m:r>
                                <a:rPr lang="es-419" sz="2800" i="1">
                                  <a:latin typeface="Cambria Math" panose="02040503050406030204" pitchFamily="18" charset="0"/>
                                </a:rPr>
                                <m:t>𝑠</m:t>
                              </m:r>
                            </m:den>
                          </m:f>
                          <m:r>
                            <a:rPr lang="es-419" sz="2800" i="1">
                              <a:latin typeface="Cambria Math" panose="02040503050406030204" pitchFamily="18" charset="0"/>
                            </a:rPr>
                            <m:t> </m:t>
                          </m:r>
                        </m:den>
                      </m:f>
                      <m:r>
                        <a:rPr lang="es-419" sz="2800">
                          <a:latin typeface="Cambria Math" panose="02040503050406030204" pitchFamily="18" charset="0"/>
                          <a:ea typeface="Cambria Math" panose="02040503050406030204" pitchFamily="18" charset="0"/>
                        </a:rPr>
                        <m:t>≈</m:t>
                      </m:r>
                      <m:r>
                        <a:rPr lang="es-419" sz="2800" b="1" i="1" smtClean="0">
                          <a:latin typeface="Cambria Math" panose="02040503050406030204" pitchFamily="18" charset="0"/>
                        </a:rPr>
                        <m:t>𝟎</m:t>
                      </m:r>
                      <m:r>
                        <a:rPr lang="es-419" sz="2800" b="1" i="1" smtClean="0">
                          <a:latin typeface="Cambria Math" panose="02040503050406030204" pitchFamily="18" charset="0"/>
                        </a:rPr>
                        <m:t>.</m:t>
                      </m:r>
                      <m:r>
                        <a:rPr lang="es-419" sz="2800" b="1" i="1" smtClean="0">
                          <a:latin typeface="Cambria Math" panose="02040503050406030204" pitchFamily="18" charset="0"/>
                        </a:rPr>
                        <m:t>𝟎𝟒𝟐</m:t>
                      </m:r>
                      <m:r>
                        <a:rPr lang="es-419" sz="2800" b="1" i="1" smtClean="0">
                          <a:latin typeface="Cambria Math" panose="02040503050406030204" pitchFamily="18" charset="0"/>
                        </a:rPr>
                        <m:t> </m:t>
                      </m:r>
                      <m:r>
                        <a:rPr lang="es-419" sz="2800" b="1" i="1" smtClean="0">
                          <a:latin typeface="Cambria Math" panose="02040503050406030204" pitchFamily="18" charset="0"/>
                        </a:rPr>
                        <m:t>𝒔</m:t>
                      </m:r>
                    </m:oMath>
                  </m:oMathPara>
                </a14:m>
                <a:endParaRPr lang="es-PE" sz="2800" b="1" dirty="0"/>
              </a:p>
            </p:txBody>
          </p:sp>
        </mc:Choice>
        <mc:Fallback xmlns="">
          <p:sp>
            <p:nvSpPr>
              <p:cNvPr id="6" name="CuadroTexto 5">
                <a:extLst>
                  <a:ext uri="{FF2B5EF4-FFF2-40B4-BE49-F238E27FC236}">
                    <a16:creationId xmlns:a16="http://schemas.microsoft.com/office/drawing/2014/main" id="{CDB2A29D-F5D5-7CA1-5C6C-4C9D89527A86}"/>
                  </a:ext>
                </a:extLst>
              </p:cNvPr>
              <p:cNvSpPr txBox="1">
                <a:spLocks noRot="1" noChangeAspect="1" noMove="1" noResize="1" noEditPoints="1" noAdjustHandles="1" noChangeArrowheads="1" noChangeShapeType="1" noTextEdit="1"/>
              </p:cNvSpPr>
              <p:nvPr/>
            </p:nvSpPr>
            <p:spPr>
              <a:xfrm>
                <a:off x="585069" y="5174794"/>
                <a:ext cx="5455965" cy="1049454"/>
              </a:xfrm>
              <a:prstGeom prst="rect">
                <a:avLst/>
              </a:prstGeom>
              <a:blipFill>
                <a:blip r:embed="rId3"/>
                <a:stretch>
                  <a:fillRect/>
                </a:stretch>
              </a:blipFill>
            </p:spPr>
            <p:txBody>
              <a:bodyPr/>
              <a:lstStyle/>
              <a:p>
                <a:r>
                  <a:rPr lang="es-PE">
                    <a:noFill/>
                  </a:rPr>
                  <a:t> </a:t>
                </a:r>
              </a:p>
            </p:txBody>
          </p:sp>
        </mc:Fallback>
      </mc:AlternateContent>
      <p:pic>
        <p:nvPicPr>
          <p:cNvPr id="8" name="Imagen 7">
            <a:extLst>
              <a:ext uri="{FF2B5EF4-FFF2-40B4-BE49-F238E27FC236}">
                <a16:creationId xmlns:a16="http://schemas.microsoft.com/office/drawing/2014/main" id="{197DFE90-9C05-5732-8E50-204A5377BE03}"/>
              </a:ext>
            </a:extLst>
          </p:cNvPr>
          <p:cNvPicPr>
            <a:picLocks noChangeAspect="1"/>
          </p:cNvPicPr>
          <p:nvPr/>
        </p:nvPicPr>
        <p:blipFill>
          <a:blip r:embed="rId4"/>
          <a:stretch>
            <a:fillRect/>
          </a:stretch>
        </p:blipFill>
        <p:spPr>
          <a:xfrm>
            <a:off x="6041034" y="3104613"/>
            <a:ext cx="5789200" cy="3254817"/>
          </a:xfrm>
          <a:prstGeom prst="rect">
            <a:avLst/>
          </a:prstGeom>
        </p:spPr>
      </p:pic>
    </p:spTree>
    <p:extLst>
      <p:ext uri="{BB962C8B-B14F-4D97-AF65-F5344CB8AC3E}">
        <p14:creationId xmlns:p14="http://schemas.microsoft.com/office/powerpoint/2010/main" val="36277955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2338</TotalTime>
  <Words>1826</Words>
  <Application>Microsoft Office PowerPoint</Application>
  <PresentationFormat>Panorámica</PresentationFormat>
  <Paragraphs>168</Paragraphs>
  <Slides>32</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32</vt:i4>
      </vt:variant>
    </vt:vector>
  </HeadingPairs>
  <TitlesOfParts>
    <vt:vector size="43" baseType="lpstr">
      <vt:lpstr>Arial</vt:lpstr>
      <vt:lpstr>Arial Narrow</vt:lpstr>
      <vt:lpstr>Calibri</vt:lpstr>
      <vt:lpstr>Cambria Math</vt:lpstr>
      <vt:lpstr>fhybea</vt:lpstr>
      <vt:lpstr>Open Sans</vt:lpstr>
      <vt:lpstr>Shadows Into Light</vt:lpstr>
      <vt:lpstr>Souvenir Lt BT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JESUS ANTONIO ALVARADO HUAYHUAZ</cp:lastModifiedBy>
  <cp:revision>164</cp:revision>
  <dcterms:created xsi:type="dcterms:W3CDTF">2022-02-18T20:59:25Z</dcterms:created>
  <dcterms:modified xsi:type="dcterms:W3CDTF">2024-09-09T11:45:00Z</dcterms:modified>
</cp:coreProperties>
</file>